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2" r:id="rId2"/>
    <p:sldMasterId id="2147483706" r:id="rId3"/>
    <p:sldMasterId id="2147483711" r:id="rId4"/>
    <p:sldMasterId id="2147483716" r:id="rId5"/>
  </p:sldMasterIdLst>
  <p:notesMasterIdLst>
    <p:notesMasterId r:id="rId10"/>
  </p:notesMasterIdLst>
  <p:sldIdLst>
    <p:sldId id="292" r:id="rId6"/>
    <p:sldId id="308" r:id="rId7"/>
    <p:sldId id="309" r:id="rId8"/>
    <p:sldId id="311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7D99"/>
    <a:srgbClr val="316F95"/>
    <a:srgbClr val="A8B9DC"/>
    <a:srgbClr val="2E79BE"/>
    <a:srgbClr val="5AA4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70" autoAdjust="0"/>
    <p:restoredTop sz="94141" autoAdjust="0"/>
  </p:normalViewPr>
  <p:slideViewPr>
    <p:cSldViewPr snapToGrid="0">
      <p:cViewPr varScale="1">
        <p:scale>
          <a:sx n="81" d="100"/>
          <a:sy n="81" d="100"/>
        </p:scale>
        <p:origin x="96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F197-3F80-447F-9A4A-BB03F4974B2C}" type="datetimeFigureOut">
              <a:rPr lang="de-DE" smtClean="0"/>
              <a:t>20.03.2023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941C3-C5C4-4A03-BD59-0AB55ECCEE3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829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4C261-6179-4906-BFEC-45CCB27741F1}" type="datetimeFigureOut">
              <a:rPr lang="de-DE" smtClean="0"/>
              <a:t>20.03.2023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9DE2-EFC9-46D5-8C9F-16371091C84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1629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4C261-6179-4906-BFEC-45CCB27741F1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20.03.2023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9DE2-EFC9-46D5-8C9F-16371091C84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814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4C261-6179-4906-BFEC-45CCB27741F1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20.03.2023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9DE2-EFC9-46D5-8C9F-16371091C84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6157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86426"/>
            <a:ext cx="10515600" cy="11641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542903"/>
            <a:ext cx="5181600" cy="36340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542903"/>
            <a:ext cx="5181600" cy="36340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4C261-6179-4906-BFEC-45CCB27741F1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20.03.2023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9DE2-EFC9-46D5-8C9F-16371091C84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825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19199"/>
            <a:ext cx="10515600" cy="88897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18281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006725"/>
            <a:ext cx="5157787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18281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4C261-6179-4906-BFEC-45CCB27741F1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20.03.2023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9DE2-EFC9-46D5-8C9F-16371091C84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670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4C261-6179-4906-BFEC-45CCB27741F1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20.03.2023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9DE2-EFC9-46D5-8C9F-16371091C84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6883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4C261-6179-4906-BFEC-45CCB27741F1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20.03.2023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9DE2-EFC9-46D5-8C9F-16371091C84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1833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86426"/>
            <a:ext cx="10515600" cy="11641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542903"/>
            <a:ext cx="5181600" cy="36340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542903"/>
            <a:ext cx="5181600" cy="36340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4C261-6179-4906-BFEC-45CCB27741F1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20.03.2023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9DE2-EFC9-46D5-8C9F-16371091C84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769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19199"/>
            <a:ext cx="10515600" cy="88897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18281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006725"/>
            <a:ext cx="5157787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18281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4C261-6179-4906-BFEC-45CCB27741F1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20.03.2023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9DE2-EFC9-46D5-8C9F-16371091C84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594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4C261-6179-4906-BFEC-45CCB27741F1}" type="datetimeFigureOut">
              <a:rPr lang="de-DE" smtClean="0"/>
              <a:t>20.03.2023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9DE2-EFC9-46D5-8C9F-16371091C84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256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86426"/>
            <a:ext cx="10515600" cy="11641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542903"/>
            <a:ext cx="5181600" cy="36340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542903"/>
            <a:ext cx="5181600" cy="36340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4C261-6179-4906-BFEC-45CCB27741F1}" type="datetimeFigureOut">
              <a:rPr lang="de-DE" smtClean="0"/>
              <a:t>20.03.2023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9DE2-EFC9-46D5-8C9F-16371091C84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5542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19199"/>
            <a:ext cx="10515600" cy="88897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18281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006725"/>
            <a:ext cx="5157787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18281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4C261-6179-4906-BFEC-45CCB27741F1}" type="datetimeFigureOut">
              <a:rPr lang="de-DE" smtClean="0"/>
              <a:t>20.03.2023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9DE2-EFC9-46D5-8C9F-16371091C84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2814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799" y="3639214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IBM Plex Sans" panose="020B050305020300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2852484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IBM Plex Sans" panose="020B050305020300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78485" y="5635963"/>
            <a:ext cx="2743200" cy="365125"/>
          </a:xfrm>
        </p:spPr>
        <p:txBody>
          <a:bodyPr/>
          <a:lstStyle>
            <a:lvl1pPr>
              <a:defRPr>
                <a:latin typeface="IBM Plex Sans" panose="020B0503050203000203" pitchFamily="34" charset="0"/>
              </a:defRPr>
            </a:lvl1pPr>
          </a:lstStyle>
          <a:p>
            <a:r>
              <a:rPr lang="de-DE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E7E6E6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t>Date</a:t>
            </a:r>
            <a:endParaRPr lang="de-DE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E7E6E6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08742" y="563596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IBM Plex Sans" panose="020B0503050203000203" pitchFamily="34" charset="0"/>
              </a:defRPr>
            </a:lvl1pPr>
          </a:lstStyle>
          <a:p>
            <a:r>
              <a:rPr lang="de-DE">
                <a:solidFill>
                  <a:prstClr val="white"/>
                </a:solidFill>
              </a:rPr>
              <a:t>Name</a:t>
            </a: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599" y="5635964"/>
            <a:ext cx="2743200" cy="365125"/>
          </a:xfrm>
        </p:spPr>
        <p:txBody>
          <a:bodyPr/>
          <a:lstStyle>
            <a:lvl1pPr>
              <a:defRPr>
                <a:latin typeface="IBM Plex Sans" panose="020B0503050203000203" pitchFamily="34" charset="0"/>
              </a:defRPr>
            </a:lvl1pPr>
          </a:lstStyle>
          <a:p>
            <a:r>
              <a:rPr lang="de-DE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E7E6E6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t>Page number</a:t>
            </a:r>
            <a:endParaRPr lang="de-DE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E7E6E6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13" name="Rectangle 14"/>
          <p:cNvSpPr/>
          <p:nvPr userDrawn="1"/>
        </p:nvSpPr>
        <p:spPr>
          <a:xfrm>
            <a:off x="-17583" y="0"/>
            <a:ext cx="12209583" cy="2289409"/>
          </a:xfrm>
          <a:custGeom>
            <a:avLst/>
            <a:gdLst>
              <a:gd name="connsiteX0" fmla="*/ 0 w 12192000"/>
              <a:gd name="connsiteY0" fmla="*/ 0 h 1111239"/>
              <a:gd name="connsiteX1" fmla="*/ 12192000 w 12192000"/>
              <a:gd name="connsiteY1" fmla="*/ 0 h 1111239"/>
              <a:gd name="connsiteX2" fmla="*/ 12192000 w 12192000"/>
              <a:gd name="connsiteY2" fmla="*/ 1111239 h 1111239"/>
              <a:gd name="connsiteX3" fmla="*/ 0 w 12192000"/>
              <a:gd name="connsiteY3" fmla="*/ 1111239 h 1111239"/>
              <a:gd name="connsiteX4" fmla="*/ 0 w 12192000"/>
              <a:gd name="connsiteY4" fmla="*/ 0 h 1111239"/>
              <a:gd name="connsiteX0" fmla="*/ 17584 w 12209584"/>
              <a:gd name="connsiteY0" fmla="*/ 0 h 1902547"/>
              <a:gd name="connsiteX1" fmla="*/ 12209584 w 12209584"/>
              <a:gd name="connsiteY1" fmla="*/ 0 h 1902547"/>
              <a:gd name="connsiteX2" fmla="*/ 12209584 w 12209584"/>
              <a:gd name="connsiteY2" fmla="*/ 1111239 h 1902547"/>
              <a:gd name="connsiteX3" fmla="*/ 0 w 12209584"/>
              <a:gd name="connsiteY3" fmla="*/ 1902547 h 1902547"/>
              <a:gd name="connsiteX4" fmla="*/ 17584 w 12209584"/>
              <a:gd name="connsiteY4" fmla="*/ 0 h 1902547"/>
              <a:gd name="connsiteX0" fmla="*/ 17584 w 12209584"/>
              <a:gd name="connsiteY0" fmla="*/ 0 h 1902547"/>
              <a:gd name="connsiteX1" fmla="*/ 12209584 w 12209584"/>
              <a:gd name="connsiteY1" fmla="*/ 0 h 1902547"/>
              <a:gd name="connsiteX2" fmla="*/ 12209584 w 12209584"/>
              <a:gd name="connsiteY2" fmla="*/ 1111239 h 1902547"/>
              <a:gd name="connsiteX3" fmla="*/ 0 w 12209584"/>
              <a:gd name="connsiteY3" fmla="*/ 1902547 h 1902547"/>
              <a:gd name="connsiteX4" fmla="*/ 17584 w 12209584"/>
              <a:gd name="connsiteY4" fmla="*/ 0 h 1902547"/>
              <a:gd name="connsiteX0" fmla="*/ 35168 w 12227168"/>
              <a:gd name="connsiteY0" fmla="*/ 0 h 1955301"/>
              <a:gd name="connsiteX1" fmla="*/ 12227168 w 12227168"/>
              <a:gd name="connsiteY1" fmla="*/ 0 h 1955301"/>
              <a:gd name="connsiteX2" fmla="*/ 12227168 w 12227168"/>
              <a:gd name="connsiteY2" fmla="*/ 1111239 h 1955301"/>
              <a:gd name="connsiteX3" fmla="*/ 0 w 12227168"/>
              <a:gd name="connsiteY3" fmla="*/ 1955301 h 1955301"/>
              <a:gd name="connsiteX4" fmla="*/ 35168 w 12227168"/>
              <a:gd name="connsiteY4" fmla="*/ 0 h 1955301"/>
              <a:gd name="connsiteX0" fmla="*/ 35168 w 12227168"/>
              <a:gd name="connsiteY0" fmla="*/ 0 h 1955301"/>
              <a:gd name="connsiteX1" fmla="*/ 12227168 w 12227168"/>
              <a:gd name="connsiteY1" fmla="*/ 0 h 1955301"/>
              <a:gd name="connsiteX2" fmla="*/ 12227168 w 12227168"/>
              <a:gd name="connsiteY2" fmla="*/ 1111239 h 1955301"/>
              <a:gd name="connsiteX3" fmla="*/ 0 w 12227168"/>
              <a:gd name="connsiteY3" fmla="*/ 1955301 h 1955301"/>
              <a:gd name="connsiteX4" fmla="*/ 35168 w 12227168"/>
              <a:gd name="connsiteY4" fmla="*/ 0 h 1955301"/>
              <a:gd name="connsiteX0" fmla="*/ 35168 w 12227168"/>
              <a:gd name="connsiteY0" fmla="*/ 0 h 1994165"/>
              <a:gd name="connsiteX1" fmla="*/ 12227168 w 12227168"/>
              <a:gd name="connsiteY1" fmla="*/ 0 h 1994165"/>
              <a:gd name="connsiteX2" fmla="*/ 12227168 w 12227168"/>
              <a:gd name="connsiteY2" fmla="*/ 1111239 h 1994165"/>
              <a:gd name="connsiteX3" fmla="*/ 1758460 w 12227168"/>
              <a:gd name="connsiteY3" fmla="*/ 1107831 h 1994165"/>
              <a:gd name="connsiteX4" fmla="*/ 0 w 12227168"/>
              <a:gd name="connsiteY4" fmla="*/ 1955301 h 1994165"/>
              <a:gd name="connsiteX5" fmla="*/ 35168 w 12227168"/>
              <a:gd name="connsiteY5" fmla="*/ 0 h 1994165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11239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28824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28824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28824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17583 w 12209583"/>
              <a:gd name="connsiteY0" fmla="*/ 0 h 2015050"/>
              <a:gd name="connsiteX1" fmla="*/ 12209583 w 12209583"/>
              <a:gd name="connsiteY1" fmla="*/ 0 h 2015050"/>
              <a:gd name="connsiteX2" fmla="*/ 12209583 w 12209583"/>
              <a:gd name="connsiteY2" fmla="*/ 1128824 h 2015050"/>
              <a:gd name="connsiteX3" fmla="*/ 1740875 w 12209583"/>
              <a:gd name="connsiteY3" fmla="*/ 1213339 h 2015050"/>
              <a:gd name="connsiteX4" fmla="*/ 0 w 12209583"/>
              <a:gd name="connsiteY4" fmla="*/ 1972886 h 2015050"/>
              <a:gd name="connsiteX5" fmla="*/ 17583 w 12209583"/>
              <a:gd name="connsiteY5" fmla="*/ 0 h 2015050"/>
              <a:gd name="connsiteX0" fmla="*/ 17583 w 12209583"/>
              <a:gd name="connsiteY0" fmla="*/ 0 h 2015050"/>
              <a:gd name="connsiteX1" fmla="*/ 12209583 w 12209583"/>
              <a:gd name="connsiteY1" fmla="*/ 0 h 2015050"/>
              <a:gd name="connsiteX2" fmla="*/ 12209583 w 12209583"/>
              <a:gd name="connsiteY2" fmla="*/ 1128824 h 2015050"/>
              <a:gd name="connsiteX3" fmla="*/ 1740875 w 12209583"/>
              <a:gd name="connsiteY3" fmla="*/ 1213339 h 2015050"/>
              <a:gd name="connsiteX4" fmla="*/ 0 w 12209583"/>
              <a:gd name="connsiteY4" fmla="*/ 1972886 h 2015050"/>
              <a:gd name="connsiteX5" fmla="*/ 17583 w 12209583"/>
              <a:gd name="connsiteY5" fmla="*/ 0 h 2015050"/>
              <a:gd name="connsiteX0" fmla="*/ 17583 w 12209583"/>
              <a:gd name="connsiteY0" fmla="*/ 0 h 1972886"/>
              <a:gd name="connsiteX1" fmla="*/ 12209583 w 12209583"/>
              <a:gd name="connsiteY1" fmla="*/ 0 h 1972886"/>
              <a:gd name="connsiteX2" fmla="*/ 12209583 w 12209583"/>
              <a:gd name="connsiteY2" fmla="*/ 1128824 h 1972886"/>
              <a:gd name="connsiteX3" fmla="*/ 1740875 w 12209583"/>
              <a:gd name="connsiteY3" fmla="*/ 1213339 h 1972886"/>
              <a:gd name="connsiteX4" fmla="*/ 0 w 12209583"/>
              <a:gd name="connsiteY4" fmla="*/ 1972886 h 1972886"/>
              <a:gd name="connsiteX5" fmla="*/ 17583 w 12209583"/>
              <a:gd name="connsiteY5" fmla="*/ 0 h 1972886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740875 w 12209583"/>
              <a:gd name="connsiteY3" fmla="*/ 1213339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828798 w 12209583"/>
              <a:gd name="connsiteY3" fmla="*/ 1195755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916721 w 12209583"/>
              <a:gd name="connsiteY3" fmla="*/ 1160586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916721 w 12209583"/>
              <a:gd name="connsiteY3" fmla="*/ 1160586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2289409"/>
              <a:gd name="connsiteX1" fmla="*/ 12209583 w 12209583"/>
              <a:gd name="connsiteY1" fmla="*/ 0 h 2289409"/>
              <a:gd name="connsiteX2" fmla="*/ 12209583 w 12209583"/>
              <a:gd name="connsiteY2" fmla="*/ 1128824 h 2289409"/>
              <a:gd name="connsiteX3" fmla="*/ 1916721 w 12209583"/>
              <a:gd name="connsiteY3" fmla="*/ 1160586 h 2289409"/>
              <a:gd name="connsiteX4" fmla="*/ 0 w 12209583"/>
              <a:gd name="connsiteY4" fmla="*/ 2289409 h 2289409"/>
              <a:gd name="connsiteX5" fmla="*/ 17583 w 12209583"/>
              <a:gd name="connsiteY5" fmla="*/ 0 h 2289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209583" h="2289409">
                <a:moveTo>
                  <a:pt x="17583" y="0"/>
                </a:moveTo>
                <a:lnTo>
                  <a:pt x="12209583" y="0"/>
                </a:lnTo>
                <a:lnTo>
                  <a:pt x="12209583" y="1128824"/>
                </a:lnTo>
                <a:lnTo>
                  <a:pt x="1916721" y="1160586"/>
                </a:lnTo>
                <a:cubicBezTo>
                  <a:pt x="300891" y="1125417"/>
                  <a:pt x="38100" y="2265962"/>
                  <a:pt x="0" y="2289409"/>
                </a:cubicBezTo>
                <a:lnTo>
                  <a:pt x="17583" y="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pic>
        <p:nvPicPr>
          <p:cNvPr id="10" name="Content Placeholder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24" y="119082"/>
            <a:ext cx="2776952" cy="940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821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4C261-6179-4906-BFEC-45CCB27741F1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20.03.2023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9DE2-EFC9-46D5-8C9F-16371091C84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400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4C261-6179-4906-BFEC-45CCB27741F1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20.03.2023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9DE2-EFC9-46D5-8C9F-16371091C84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414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86426"/>
            <a:ext cx="10515600" cy="11641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542903"/>
            <a:ext cx="5181600" cy="36340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542903"/>
            <a:ext cx="5181600" cy="36340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4C261-6179-4906-BFEC-45CCB27741F1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20.03.2023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9DE2-EFC9-46D5-8C9F-16371091C84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05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19199"/>
            <a:ext cx="10515600" cy="88897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18281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006725"/>
            <a:ext cx="5157787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18281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4C261-6179-4906-BFEC-45CCB27741F1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20.03.2023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9DE2-EFC9-46D5-8C9F-16371091C84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10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9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.jpe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.jpe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259911"/>
            <a:ext cx="10515600" cy="1007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332925"/>
            <a:ext cx="10515600" cy="3844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4C261-6179-4906-BFEC-45CCB27741F1}" type="datetimeFigureOut">
              <a:rPr lang="de-DE" smtClean="0"/>
              <a:t>20.03.2023</a:t>
            </a:fld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79DE2-EFC9-46D5-8C9F-16371091C849}" type="slidenum">
              <a:rPr lang="de-DE" smtClean="0"/>
              <a:t>‹#›</a:t>
            </a:fld>
            <a:endParaRPr lang="de-DE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59" y="242625"/>
            <a:ext cx="2950602" cy="724026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 flipV="1">
            <a:off x="1750423" y="1017449"/>
            <a:ext cx="10441577" cy="1765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 userDrawn="1"/>
        </p:nvSpPr>
        <p:spPr>
          <a:xfrm>
            <a:off x="0" y="1035099"/>
            <a:ext cx="1750423" cy="1053736"/>
          </a:xfrm>
          <a:custGeom>
            <a:avLst/>
            <a:gdLst>
              <a:gd name="connsiteX0" fmla="*/ 0 w 1489166"/>
              <a:gd name="connsiteY0" fmla="*/ 1123405 h 1123405"/>
              <a:gd name="connsiteX1" fmla="*/ 583474 w 1489166"/>
              <a:gd name="connsiteY1" fmla="*/ 278674 h 1123405"/>
              <a:gd name="connsiteX2" fmla="*/ 1489166 w 1489166"/>
              <a:gd name="connsiteY2" fmla="*/ 0 h 1123405"/>
              <a:gd name="connsiteX0" fmla="*/ 0 w 1637212"/>
              <a:gd name="connsiteY0" fmla="*/ 1053736 h 1053736"/>
              <a:gd name="connsiteX1" fmla="*/ 731520 w 1637212"/>
              <a:gd name="connsiteY1" fmla="*/ 278674 h 1053736"/>
              <a:gd name="connsiteX2" fmla="*/ 1637212 w 1637212"/>
              <a:gd name="connsiteY2" fmla="*/ 0 h 1053736"/>
              <a:gd name="connsiteX0" fmla="*/ 0 w 1637212"/>
              <a:gd name="connsiteY0" fmla="*/ 1053736 h 1053736"/>
              <a:gd name="connsiteX1" fmla="*/ 714102 w 1637212"/>
              <a:gd name="connsiteY1" fmla="*/ 235132 h 1053736"/>
              <a:gd name="connsiteX2" fmla="*/ 1637212 w 1637212"/>
              <a:gd name="connsiteY2" fmla="*/ 0 h 1053736"/>
              <a:gd name="connsiteX0" fmla="*/ 0 w 1637212"/>
              <a:gd name="connsiteY0" fmla="*/ 1053736 h 1053736"/>
              <a:gd name="connsiteX1" fmla="*/ 714102 w 1637212"/>
              <a:gd name="connsiteY1" fmla="*/ 235132 h 1053736"/>
              <a:gd name="connsiteX2" fmla="*/ 1637212 w 1637212"/>
              <a:gd name="connsiteY2" fmla="*/ 0 h 1053736"/>
              <a:gd name="connsiteX0" fmla="*/ 0 w 1698172"/>
              <a:gd name="connsiteY0" fmla="*/ 1053736 h 1053736"/>
              <a:gd name="connsiteX1" fmla="*/ 714102 w 1698172"/>
              <a:gd name="connsiteY1" fmla="*/ 235132 h 1053736"/>
              <a:gd name="connsiteX2" fmla="*/ 1698172 w 1698172"/>
              <a:gd name="connsiteY2" fmla="*/ 0 h 1053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8172" h="1053736">
                <a:moveTo>
                  <a:pt x="0" y="1053736"/>
                </a:moveTo>
                <a:cubicBezTo>
                  <a:pt x="167640" y="724987"/>
                  <a:pt x="431073" y="410755"/>
                  <a:pt x="714102" y="235132"/>
                </a:cubicBezTo>
                <a:cubicBezTo>
                  <a:pt x="997131" y="59509"/>
                  <a:pt x="1369423" y="10886"/>
                  <a:pt x="1698172" y="0"/>
                </a:cubicBezTo>
              </a:path>
            </a:pathLst>
          </a:cu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tangle 2"/>
          <p:cNvSpPr>
            <a:spLocks noChangeArrowheads="1"/>
          </p:cNvSpPr>
          <p:nvPr userDrawn="1"/>
        </p:nvSpPr>
        <p:spPr bwMode="auto">
          <a:xfrm>
            <a:off x="4175418" y="6089314"/>
            <a:ext cx="44351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0" i="0" u="none" strike="noStrike" cap="none" normalizeH="0" baseline="0" dirty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This </a:t>
            </a:r>
            <a:r>
              <a:rPr kumimoji="0" lang="de-DE" altLang="de-DE" sz="1000" b="0" i="0" u="none" strike="noStrike" cap="none" normalizeH="0" baseline="0" dirty="0" err="1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project</a:t>
            </a:r>
            <a:r>
              <a:rPr kumimoji="0" lang="de-DE" altLang="de-DE" sz="1000" b="0" i="0" u="none" strike="noStrike" cap="none" normalizeH="0" baseline="0" dirty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dirty="0" err="1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kumimoji="0" lang="de-DE" altLang="de-DE" sz="1000" b="0" i="0" u="none" strike="noStrike" cap="none" normalizeH="0" baseline="0" dirty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dirty="0" err="1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received</a:t>
            </a:r>
            <a:r>
              <a:rPr kumimoji="0" lang="de-DE" altLang="de-DE" sz="1000" b="0" i="0" u="none" strike="noStrike" cap="none" normalizeH="0" baseline="0" dirty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dirty="0" err="1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funding</a:t>
            </a:r>
            <a:r>
              <a:rPr kumimoji="0" lang="de-DE" altLang="de-DE" sz="1000" b="0" i="0" u="none" strike="noStrike" cap="none" normalizeH="0" baseline="0" dirty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dirty="0" err="1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kumimoji="0" lang="de-DE" altLang="de-DE" sz="1000" b="0" i="0" u="none" strike="noStrike" cap="none" normalizeH="0" baseline="0" dirty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dirty="0" err="1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kumimoji="0" lang="de-DE" altLang="de-DE" sz="1000" b="0" i="0" u="none" strike="noStrike" cap="none" normalizeH="0" baseline="0" dirty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European </a:t>
            </a:r>
            <a:r>
              <a:rPr kumimoji="0" lang="de-DE" altLang="de-DE" sz="1000" b="0" i="0" u="none" strike="noStrike" cap="none" normalizeH="0" baseline="0" dirty="0" err="1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Union’s</a:t>
            </a:r>
            <a:r>
              <a:rPr kumimoji="0" lang="de-DE" altLang="de-DE" sz="1000" b="0" i="0" u="none" strike="noStrike" cap="none" normalizeH="0" baseline="0" dirty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dirty="0" err="1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Horizon</a:t>
            </a:r>
            <a:r>
              <a:rPr kumimoji="0" lang="de-DE" altLang="de-DE" sz="1000" b="0" i="0" u="none" strike="noStrike" cap="none" normalizeH="0" baseline="0" dirty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2020 </a:t>
            </a:r>
            <a:r>
              <a:rPr kumimoji="0" lang="de-DE" altLang="de-DE" sz="1000" b="0" i="0" u="none" strike="noStrike" cap="none" normalizeH="0" baseline="0" dirty="0" err="1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research</a:t>
            </a:r>
            <a:r>
              <a:rPr kumimoji="0" lang="de-DE" altLang="de-DE" sz="1000" b="0" i="0" u="none" strike="noStrike" cap="none" normalizeH="0" baseline="0" dirty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dirty="0" err="1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kumimoji="0" lang="de-DE" altLang="de-DE" sz="1000" b="0" i="0" u="none" strike="noStrike" cap="none" normalizeH="0" baseline="0" dirty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dirty="0" err="1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innovation</a:t>
            </a:r>
            <a:r>
              <a:rPr kumimoji="0" lang="de-DE" altLang="de-DE" sz="1000" b="0" i="0" u="none" strike="noStrike" cap="none" normalizeH="0" baseline="0" dirty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dirty="0" err="1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programme</a:t>
            </a:r>
            <a:r>
              <a:rPr kumimoji="0" lang="de-DE" altLang="de-DE" sz="1000" b="0" i="0" u="none" strike="noStrike" cap="none" normalizeH="0" baseline="0" dirty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dirty="0" err="1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under</a:t>
            </a:r>
            <a:r>
              <a:rPr kumimoji="0" lang="de-DE" altLang="de-DE" sz="1000" b="0" i="0" u="none" strike="noStrike" cap="none" normalizeH="0" baseline="0" dirty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dirty="0" err="1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grant</a:t>
            </a:r>
            <a:r>
              <a:rPr kumimoji="0" lang="de-DE" altLang="de-DE" sz="1000" b="0" i="0" u="none" strike="noStrike" cap="none" normalizeH="0" baseline="0" dirty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dirty="0" err="1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agreement</a:t>
            </a:r>
            <a:r>
              <a:rPr kumimoji="0" lang="de-DE" altLang="de-DE" sz="1000" b="0" i="0" u="none" strike="noStrike" cap="none" normalizeH="0" baseline="0" dirty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dirty="0" err="1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kumimoji="0" lang="de-DE" altLang="de-DE" sz="1000" b="0" i="0" u="none" strike="noStrike" cap="none" normalizeH="0" baseline="0" dirty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821124.</a:t>
            </a:r>
          </a:p>
        </p:txBody>
      </p:sp>
      <p:pic>
        <p:nvPicPr>
          <p:cNvPr id="13" name="Picture 1" descr="http://piknavigate.variante-b.de/wp-content/themes/piknavigate/assets/images/eu-logo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815" y="6143571"/>
            <a:ext cx="516603" cy="3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517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0" r:id="rId3"/>
    <p:sldLayoutId id="214748370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D7D9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30000">
              <a:srgbClr val="2E79BE"/>
            </a:gs>
            <a:gs pos="76000">
              <a:srgbClr val="316F95"/>
            </a:gs>
            <a:gs pos="100000">
              <a:schemeClr val="accent5">
                <a:lumMod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9408" y="1238772"/>
            <a:ext cx="10515600" cy="8146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192941"/>
            <a:ext cx="10515600" cy="39840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79D63FC0-4276-4945-B37D-E50D39A60A3D}" type="datetimeFigureOut">
              <a:rPr lang="de-DE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E7E6E6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20.03.2023</a:t>
            </a:fld>
            <a:endParaRPr lang="de-DE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E7E6E6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E02D04A-1377-45BB-952A-F0DFED4A1B96}" type="slidenum">
              <a:rPr lang="de-DE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E7E6E6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‹#›</a:t>
            </a:fld>
            <a:endParaRPr lang="de-DE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E7E6E6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7" name="Rectangle 14"/>
          <p:cNvSpPr/>
          <p:nvPr userDrawn="1"/>
        </p:nvSpPr>
        <p:spPr>
          <a:xfrm>
            <a:off x="-17583" y="0"/>
            <a:ext cx="12209583" cy="2289409"/>
          </a:xfrm>
          <a:custGeom>
            <a:avLst/>
            <a:gdLst>
              <a:gd name="connsiteX0" fmla="*/ 0 w 12192000"/>
              <a:gd name="connsiteY0" fmla="*/ 0 h 1111239"/>
              <a:gd name="connsiteX1" fmla="*/ 12192000 w 12192000"/>
              <a:gd name="connsiteY1" fmla="*/ 0 h 1111239"/>
              <a:gd name="connsiteX2" fmla="*/ 12192000 w 12192000"/>
              <a:gd name="connsiteY2" fmla="*/ 1111239 h 1111239"/>
              <a:gd name="connsiteX3" fmla="*/ 0 w 12192000"/>
              <a:gd name="connsiteY3" fmla="*/ 1111239 h 1111239"/>
              <a:gd name="connsiteX4" fmla="*/ 0 w 12192000"/>
              <a:gd name="connsiteY4" fmla="*/ 0 h 1111239"/>
              <a:gd name="connsiteX0" fmla="*/ 17584 w 12209584"/>
              <a:gd name="connsiteY0" fmla="*/ 0 h 1902547"/>
              <a:gd name="connsiteX1" fmla="*/ 12209584 w 12209584"/>
              <a:gd name="connsiteY1" fmla="*/ 0 h 1902547"/>
              <a:gd name="connsiteX2" fmla="*/ 12209584 w 12209584"/>
              <a:gd name="connsiteY2" fmla="*/ 1111239 h 1902547"/>
              <a:gd name="connsiteX3" fmla="*/ 0 w 12209584"/>
              <a:gd name="connsiteY3" fmla="*/ 1902547 h 1902547"/>
              <a:gd name="connsiteX4" fmla="*/ 17584 w 12209584"/>
              <a:gd name="connsiteY4" fmla="*/ 0 h 1902547"/>
              <a:gd name="connsiteX0" fmla="*/ 17584 w 12209584"/>
              <a:gd name="connsiteY0" fmla="*/ 0 h 1902547"/>
              <a:gd name="connsiteX1" fmla="*/ 12209584 w 12209584"/>
              <a:gd name="connsiteY1" fmla="*/ 0 h 1902547"/>
              <a:gd name="connsiteX2" fmla="*/ 12209584 w 12209584"/>
              <a:gd name="connsiteY2" fmla="*/ 1111239 h 1902547"/>
              <a:gd name="connsiteX3" fmla="*/ 0 w 12209584"/>
              <a:gd name="connsiteY3" fmla="*/ 1902547 h 1902547"/>
              <a:gd name="connsiteX4" fmla="*/ 17584 w 12209584"/>
              <a:gd name="connsiteY4" fmla="*/ 0 h 1902547"/>
              <a:gd name="connsiteX0" fmla="*/ 35168 w 12227168"/>
              <a:gd name="connsiteY0" fmla="*/ 0 h 1955301"/>
              <a:gd name="connsiteX1" fmla="*/ 12227168 w 12227168"/>
              <a:gd name="connsiteY1" fmla="*/ 0 h 1955301"/>
              <a:gd name="connsiteX2" fmla="*/ 12227168 w 12227168"/>
              <a:gd name="connsiteY2" fmla="*/ 1111239 h 1955301"/>
              <a:gd name="connsiteX3" fmla="*/ 0 w 12227168"/>
              <a:gd name="connsiteY3" fmla="*/ 1955301 h 1955301"/>
              <a:gd name="connsiteX4" fmla="*/ 35168 w 12227168"/>
              <a:gd name="connsiteY4" fmla="*/ 0 h 1955301"/>
              <a:gd name="connsiteX0" fmla="*/ 35168 w 12227168"/>
              <a:gd name="connsiteY0" fmla="*/ 0 h 1955301"/>
              <a:gd name="connsiteX1" fmla="*/ 12227168 w 12227168"/>
              <a:gd name="connsiteY1" fmla="*/ 0 h 1955301"/>
              <a:gd name="connsiteX2" fmla="*/ 12227168 w 12227168"/>
              <a:gd name="connsiteY2" fmla="*/ 1111239 h 1955301"/>
              <a:gd name="connsiteX3" fmla="*/ 0 w 12227168"/>
              <a:gd name="connsiteY3" fmla="*/ 1955301 h 1955301"/>
              <a:gd name="connsiteX4" fmla="*/ 35168 w 12227168"/>
              <a:gd name="connsiteY4" fmla="*/ 0 h 1955301"/>
              <a:gd name="connsiteX0" fmla="*/ 35168 w 12227168"/>
              <a:gd name="connsiteY0" fmla="*/ 0 h 1994165"/>
              <a:gd name="connsiteX1" fmla="*/ 12227168 w 12227168"/>
              <a:gd name="connsiteY1" fmla="*/ 0 h 1994165"/>
              <a:gd name="connsiteX2" fmla="*/ 12227168 w 12227168"/>
              <a:gd name="connsiteY2" fmla="*/ 1111239 h 1994165"/>
              <a:gd name="connsiteX3" fmla="*/ 1758460 w 12227168"/>
              <a:gd name="connsiteY3" fmla="*/ 1107831 h 1994165"/>
              <a:gd name="connsiteX4" fmla="*/ 0 w 12227168"/>
              <a:gd name="connsiteY4" fmla="*/ 1955301 h 1994165"/>
              <a:gd name="connsiteX5" fmla="*/ 35168 w 12227168"/>
              <a:gd name="connsiteY5" fmla="*/ 0 h 1994165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11239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28824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28824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28824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17583 w 12209583"/>
              <a:gd name="connsiteY0" fmla="*/ 0 h 2015050"/>
              <a:gd name="connsiteX1" fmla="*/ 12209583 w 12209583"/>
              <a:gd name="connsiteY1" fmla="*/ 0 h 2015050"/>
              <a:gd name="connsiteX2" fmla="*/ 12209583 w 12209583"/>
              <a:gd name="connsiteY2" fmla="*/ 1128824 h 2015050"/>
              <a:gd name="connsiteX3" fmla="*/ 1740875 w 12209583"/>
              <a:gd name="connsiteY3" fmla="*/ 1213339 h 2015050"/>
              <a:gd name="connsiteX4" fmla="*/ 0 w 12209583"/>
              <a:gd name="connsiteY4" fmla="*/ 1972886 h 2015050"/>
              <a:gd name="connsiteX5" fmla="*/ 17583 w 12209583"/>
              <a:gd name="connsiteY5" fmla="*/ 0 h 2015050"/>
              <a:gd name="connsiteX0" fmla="*/ 17583 w 12209583"/>
              <a:gd name="connsiteY0" fmla="*/ 0 h 2015050"/>
              <a:gd name="connsiteX1" fmla="*/ 12209583 w 12209583"/>
              <a:gd name="connsiteY1" fmla="*/ 0 h 2015050"/>
              <a:gd name="connsiteX2" fmla="*/ 12209583 w 12209583"/>
              <a:gd name="connsiteY2" fmla="*/ 1128824 h 2015050"/>
              <a:gd name="connsiteX3" fmla="*/ 1740875 w 12209583"/>
              <a:gd name="connsiteY3" fmla="*/ 1213339 h 2015050"/>
              <a:gd name="connsiteX4" fmla="*/ 0 w 12209583"/>
              <a:gd name="connsiteY4" fmla="*/ 1972886 h 2015050"/>
              <a:gd name="connsiteX5" fmla="*/ 17583 w 12209583"/>
              <a:gd name="connsiteY5" fmla="*/ 0 h 2015050"/>
              <a:gd name="connsiteX0" fmla="*/ 17583 w 12209583"/>
              <a:gd name="connsiteY0" fmla="*/ 0 h 1972886"/>
              <a:gd name="connsiteX1" fmla="*/ 12209583 w 12209583"/>
              <a:gd name="connsiteY1" fmla="*/ 0 h 1972886"/>
              <a:gd name="connsiteX2" fmla="*/ 12209583 w 12209583"/>
              <a:gd name="connsiteY2" fmla="*/ 1128824 h 1972886"/>
              <a:gd name="connsiteX3" fmla="*/ 1740875 w 12209583"/>
              <a:gd name="connsiteY3" fmla="*/ 1213339 h 1972886"/>
              <a:gd name="connsiteX4" fmla="*/ 0 w 12209583"/>
              <a:gd name="connsiteY4" fmla="*/ 1972886 h 1972886"/>
              <a:gd name="connsiteX5" fmla="*/ 17583 w 12209583"/>
              <a:gd name="connsiteY5" fmla="*/ 0 h 1972886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740875 w 12209583"/>
              <a:gd name="connsiteY3" fmla="*/ 1213339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828798 w 12209583"/>
              <a:gd name="connsiteY3" fmla="*/ 1195755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916721 w 12209583"/>
              <a:gd name="connsiteY3" fmla="*/ 1160586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916721 w 12209583"/>
              <a:gd name="connsiteY3" fmla="*/ 1160586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2289409"/>
              <a:gd name="connsiteX1" fmla="*/ 12209583 w 12209583"/>
              <a:gd name="connsiteY1" fmla="*/ 0 h 2289409"/>
              <a:gd name="connsiteX2" fmla="*/ 12209583 w 12209583"/>
              <a:gd name="connsiteY2" fmla="*/ 1128824 h 2289409"/>
              <a:gd name="connsiteX3" fmla="*/ 1916721 w 12209583"/>
              <a:gd name="connsiteY3" fmla="*/ 1160586 h 2289409"/>
              <a:gd name="connsiteX4" fmla="*/ 0 w 12209583"/>
              <a:gd name="connsiteY4" fmla="*/ 2289409 h 2289409"/>
              <a:gd name="connsiteX5" fmla="*/ 17583 w 12209583"/>
              <a:gd name="connsiteY5" fmla="*/ 0 h 2289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209583" h="2289409">
                <a:moveTo>
                  <a:pt x="17583" y="0"/>
                </a:moveTo>
                <a:lnTo>
                  <a:pt x="12209583" y="0"/>
                </a:lnTo>
                <a:lnTo>
                  <a:pt x="12209583" y="1128824"/>
                </a:lnTo>
                <a:lnTo>
                  <a:pt x="1916721" y="1160586"/>
                </a:lnTo>
                <a:cubicBezTo>
                  <a:pt x="300891" y="1125417"/>
                  <a:pt x="38100" y="2265962"/>
                  <a:pt x="0" y="2289409"/>
                </a:cubicBezTo>
                <a:lnTo>
                  <a:pt x="17583" y="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1" descr="http://piknavigate.variante-b.de/wp-content/themes/piknavigate/assets/images/eu-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209" y="6401775"/>
            <a:ext cx="516603" cy="3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2"/>
          <p:cNvSpPr>
            <a:spLocks noChangeArrowheads="1"/>
          </p:cNvSpPr>
          <p:nvPr userDrawn="1"/>
        </p:nvSpPr>
        <p:spPr bwMode="auto">
          <a:xfrm>
            <a:off x="4180812" y="6350727"/>
            <a:ext cx="44297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</a:t>
            </a:r>
            <a:r>
              <a:rPr lang="de-DE" altLang="de-DE" sz="10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</a:t>
            </a: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received</a:t>
            </a: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funding</a:t>
            </a: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European </a:t>
            </a:r>
            <a:r>
              <a:rPr lang="de-DE" altLang="de-DE" sz="10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Union’s</a:t>
            </a: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Horizon</a:t>
            </a: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2020 </a:t>
            </a:r>
            <a:r>
              <a:rPr lang="de-DE" altLang="de-DE" sz="10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</a:t>
            </a: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innovation</a:t>
            </a: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programme</a:t>
            </a: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</a:t>
            </a: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grant</a:t>
            </a: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agreement</a:t>
            </a: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821124.</a:t>
            </a:r>
          </a:p>
        </p:txBody>
      </p:sp>
      <p:pic>
        <p:nvPicPr>
          <p:cNvPr id="12" name="Content Placeholder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37" y="127047"/>
            <a:ext cx="2681701" cy="908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4156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259911"/>
            <a:ext cx="10515600" cy="1007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332925"/>
            <a:ext cx="10515600" cy="3844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4C261-6179-4906-BFEC-45CCB27741F1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20.03.2023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79DE2-EFC9-46D5-8C9F-16371091C84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59" y="242625"/>
            <a:ext cx="2950602" cy="724026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 flipV="1">
            <a:off x="1750423" y="1017449"/>
            <a:ext cx="10441577" cy="1765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 userDrawn="1"/>
        </p:nvSpPr>
        <p:spPr>
          <a:xfrm>
            <a:off x="0" y="1035099"/>
            <a:ext cx="1750423" cy="1053736"/>
          </a:xfrm>
          <a:custGeom>
            <a:avLst/>
            <a:gdLst>
              <a:gd name="connsiteX0" fmla="*/ 0 w 1489166"/>
              <a:gd name="connsiteY0" fmla="*/ 1123405 h 1123405"/>
              <a:gd name="connsiteX1" fmla="*/ 583474 w 1489166"/>
              <a:gd name="connsiteY1" fmla="*/ 278674 h 1123405"/>
              <a:gd name="connsiteX2" fmla="*/ 1489166 w 1489166"/>
              <a:gd name="connsiteY2" fmla="*/ 0 h 1123405"/>
              <a:gd name="connsiteX0" fmla="*/ 0 w 1637212"/>
              <a:gd name="connsiteY0" fmla="*/ 1053736 h 1053736"/>
              <a:gd name="connsiteX1" fmla="*/ 731520 w 1637212"/>
              <a:gd name="connsiteY1" fmla="*/ 278674 h 1053736"/>
              <a:gd name="connsiteX2" fmla="*/ 1637212 w 1637212"/>
              <a:gd name="connsiteY2" fmla="*/ 0 h 1053736"/>
              <a:gd name="connsiteX0" fmla="*/ 0 w 1637212"/>
              <a:gd name="connsiteY0" fmla="*/ 1053736 h 1053736"/>
              <a:gd name="connsiteX1" fmla="*/ 714102 w 1637212"/>
              <a:gd name="connsiteY1" fmla="*/ 235132 h 1053736"/>
              <a:gd name="connsiteX2" fmla="*/ 1637212 w 1637212"/>
              <a:gd name="connsiteY2" fmla="*/ 0 h 1053736"/>
              <a:gd name="connsiteX0" fmla="*/ 0 w 1637212"/>
              <a:gd name="connsiteY0" fmla="*/ 1053736 h 1053736"/>
              <a:gd name="connsiteX1" fmla="*/ 714102 w 1637212"/>
              <a:gd name="connsiteY1" fmla="*/ 235132 h 1053736"/>
              <a:gd name="connsiteX2" fmla="*/ 1637212 w 1637212"/>
              <a:gd name="connsiteY2" fmla="*/ 0 h 1053736"/>
              <a:gd name="connsiteX0" fmla="*/ 0 w 1698172"/>
              <a:gd name="connsiteY0" fmla="*/ 1053736 h 1053736"/>
              <a:gd name="connsiteX1" fmla="*/ 714102 w 1698172"/>
              <a:gd name="connsiteY1" fmla="*/ 235132 h 1053736"/>
              <a:gd name="connsiteX2" fmla="*/ 1698172 w 1698172"/>
              <a:gd name="connsiteY2" fmla="*/ 0 h 1053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8172" h="1053736">
                <a:moveTo>
                  <a:pt x="0" y="1053736"/>
                </a:moveTo>
                <a:cubicBezTo>
                  <a:pt x="167640" y="724987"/>
                  <a:pt x="431073" y="410755"/>
                  <a:pt x="714102" y="235132"/>
                </a:cubicBezTo>
                <a:cubicBezTo>
                  <a:pt x="997131" y="59509"/>
                  <a:pt x="1369423" y="10886"/>
                  <a:pt x="1698172" y="0"/>
                </a:cubicBezTo>
              </a:path>
            </a:pathLst>
          </a:cu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2" name="Rectangle 2"/>
          <p:cNvSpPr>
            <a:spLocks noChangeArrowheads="1"/>
          </p:cNvSpPr>
          <p:nvPr userDrawn="1"/>
        </p:nvSpPr>
        <p:spPr bwMode="auto">
          <a:xfrm>
            <a:off x="4175418" y="6347007"/>
            <a:ext cx="44351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This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project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has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received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funding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from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the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European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Union’s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Horizon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2020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research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and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innovation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programme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under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grant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agreement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No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821124.</a:t>
            </a:r>
          </a:p>
        </p:txBody>
      </p:sp>
      <p:pic>
        <p:nvPicPr>
          <p:cNvPr id="13" name="Picture 1" descr="http://piknavigate.variante-b.de/wp-content/themes/piknavigate/assets/images/eu-logo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815" y="6401775"/>
            <a:ext cx="516603" cy="3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60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D7D9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259911"/>
            <a:ext cx="10515600" cy="1007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332925"/>
            <a:ext cx="10515600" cy="3844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4C261-6179-4906-BFEC-45CCB27741F1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20.03.2023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79DE2-EFC9-46D5-8C9F-16371091C84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59" y="242625"/>
            <a:ext cx="2950602" cy="724026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 flipV="1">
            <a:off x="1750423" y="1017449"/>
            <a:ext cx="10441577" cy="1765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 userDrawn="1"/>
        </p:nvSpPr>
        <p:spPr>
          <a:xfrm>
            <a:off x="0" y="1035099"/>
            <a:ext cx="1750423" cy="1053736"/>
          </a:xfrm>
          <a:custGeom>
            <a:avLst/>
            <a:gdLst>
              <a:gd name="connsiteX0" fmla="*/ 0 w 1489166"/>
              <a:gd name="connsiteY0" fmla="*/ 1123405 h 1123405"/>
              <a:gd name="connsiteX1" fmla="*/ 583474 w 1489166"/>
              <a:gd name="connsiteY1" fmla="*/ 278674 h 1123405"/>
              <a:gd name="connsiteX2" fmla="*/ 1489166 w 1489166"/>
              <a:gd name="connsiteY2" fmla="*/ 0 h 1123405"/>
              <a:gd name="connsiteX0" fmla="*/ 0 w 1637212"/>
              <a:gd name="connsiteY0" fmla="*/ 1053736 h 1053736"/>
              <a:gd name="connsiteX1" fmla="*/ 731520 w 1637212"/>
              <a:gd name="connsiteY1" fmla="*/ 278674 h 1053736"/>
              <a:gd name="connsiteX2" fmla="*/ 1637212 w 1637212"/>
              <a:gd name="connsiteY2" fmla="*/ 0 h 1053736"/>
              <a:gd name="connsiteX0" fmla="*/ 0 w 1637212"/>
              <a:gd name="connsiteY0" fmla="*/ 1053736 h 1053736"/>
              <a:gd name="connsiteX1" fmla="*/ 714102 w 1637212"/>
              <a:gd name="connsiteY1" fmla="*/ 235132 h 1053736"/>
              <a:gd name="connsiteX2" fmla="*/ 1637212 w 1637212"/>
              <a:gd name="connsiteY2" fmla="*/ 0 h 1053736"/>
              <a:gd name="connsiteX0" fmla="*/ 0 w 1637212"/>
              <a:gd name="connsiteY0" fmla="*/ 1053736 h 1053736"/>
              <a:gd name="connsiteX1" fmla="*/ 714102 w 1637212"/>
              <a:gd name="connsiteY1" fmla="*/ 235132 h 1053736"/>
              <a:gd name="connsiteX2" fmla="*/ 1637212 w 1637212"/>
              <a:gd name="connsiteY2" fmla="*/ 0 h 1053736"/>
              <a:gd name="connsiteX0" fmla="*/ 0 w 1698172"/>
              <a:gd name="connsiteY0" fmla="*/ 1053736 h 1053736"/>
              <a:gd name="connsiteX1" fmla="*/ 714102 w 1698172"/>
              <a:gd name="connsiteY1" fmla="*/ 235132 h 1053736"/>
              <a:gd name="connsiteX2" fmla="*/ 1698172 w 1698172"/>
              <a:gd name="connsiteY2" fmla="*/ 0 h 1053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8172" h="1053736">
                <a:moveTo>
                  <a:pt x="0" y="1053736"/>
                </a:moveTo>
                <a:cubicBezTo>
                  <a:pt x="167640" y="724987"/>
                  <a:pt x="431073" y="410755"/>
                  <a:pt x="714102" y="235132"/>
                </a:cubicBezTo>
                <a:cubicBezTo>
                  <a:pt x="997131" y="59509"/>
                  <a:pt x="1369423" y="10886"/>
                  <a:pt x="1698172" y="0"/>
                </a:cubicBezTo>
              </a:path>
            </a:pathLst>
          </a:cu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2" name="Rectangle 2"/>
          <p:cNvSpPr>
            <a:spLocks noChangeArrowheads="1"/>
          </p:cNvSpPr>
          <p:nvPr userDrawn="1"/>
        </p:nvSpPr>
        <p:spPr bwMode="auto">
          <a:xfrm>
            <a:off x="4175418" y="6347007"/>
            <a:ext cx="44351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This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project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has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received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funding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from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the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European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Union’s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Horizon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2020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research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and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innovation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programme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under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grant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agreement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No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821124.</a:t>
            </a:r>
          </a:p>
        </p:txBody>
      </p:sp>
      <p:pic>
        <p:nvPicPr>
          <p:cNvPr id="13" name="Picture 1" descr="http://piknavigate.variante-b.de/wp-content/themes/piknavigate/assets/images/eu-logo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815" y="6401775"/>
            <a:ext cx="516603" cy="3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38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D7D9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259911"/>
            <a:ext cx="10515600" cy="1007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332925"/>
            <a:ext cx="10515600" cy="3844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4C261-6179-4906-BFEC-45CCB27741F1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20.03.2023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79DE2-EFC9-46D5-8C9F-16371091C84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59" y="242625"/>
            <a:ext cx="2950602" cy="724026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 flipV="1">
            <a:off x="1750423" y="1017449"/>
            <a:ext cx="10441577" cy="1765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 userDrawn="1"/>
        </p:nvSpPr>
        <p:spPr>
          <a:xfrm>
            <a:off x="0" y="1035099"/>
            <a:ext cx="1750423" cy="1053736"/>
          </a:xfrm>
          <a:custGeom>
            <a:avLst/>
            <a:gdLst>
              <a:gd name="connsiteX0" fmla="*/ 0 w 1489166"/>
              <a:gd name="connsiteY0" fmla="*/ 1123405 h 1123405"/>
              <a:gd name="connsiteX1" fmla="*/ 583474 w 1489166"/>
              <a:gd name="connsiteY1" fmla="*/ 278674 h 1123405"/>
              <a:gd name="connsiteX2" fmla="*/ 1489166 w 1489166"/>
              <a:gd name="connsiteY2" fmla="*/ 0 h 1123405"/>
              <a:gd name="connsiteX0" fmla="*/ 0 w 1637212"/>
              <a:gd name="connsiteY0" fmla="*/ 1053736 h 1053736"/>
              <a:gd name="connsiteX1" fmla="*/ 731520 w 1637212"/>
              <a:gd name="connsiteY1" fmla="*/ 278674 h 1053736"/>
              <a:gd name="connsiteX2" fmla="*/ 1637212 w 1637212"/>
              <a:gd name="connsiteY2" fmla="*/ 0 h 1053736"/>
              <a:gd name="connsiteX0" fmla="*/ 0 w 1637212"/>
              <a:gd name="connsiteY0" fmla="*/ 1053736 h 1053736"/>
              <a:gd name="connsiteX1" fmla="*/ 714102 w 1637212"/>
              <a:gd name="connsiteY1" fmla="*/ 235132 h 1053736"/>
              <a:gd name="connsiteX2" fmla="*/ 1637212 w 1637212"/>
              <a:gd name="connsiteY2" fmla="*/ 0 h 1053736"/>
              <a:gd name="connsiteX0" fmla="*/ 0 w 1637212"/>
              <a:gd name="connsiteY0" fmla="*/ 1053736 h 1053736"/>
              <a:gd name="connsiteX1" fmla="*/ 714102 w 1637212"/>
              <a:gd name="connsiteY1" fmla="*/ 235132 h 1053736"/>
              <a:gd name="connsiteX2" fmla="*/ 1637212 w 1637212"/>
              <a:gd name="connsiteY2" fmla="*/ 0 h 1053736"/>
              <a:gd name="connsiteX0" fmla="*/ 0 w 1698172"/>
              <a:gd name="connsiteY0" fmla="*/ 1053736 h 1053736"/>
              <a:gd name="connsiteX1" fmla="*/ 714102 w 1698172"/>
              <a:gd name="connsiteY1" fmla="*/ 235132 h 1053736"/>
              <a:gd name="connsiteX2" fmla="*/ 1698172 w 1698172"/>
              <a:gd name="connsiteY2" fmla="*/ 0 h 1053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8172" h="1053736">
                <a:moveTo>
                  <a:pt x="0" y="1053736"/>
                </a:moveTo>
                <a:cubicBezTo>
                  <a:pt x="167640" y="724987"/>
                  <a:pt x="431073" y="410755"/>
                  <a:pt x="714102" y="235132"/>
                </a:cubicBezTo>
                <a:cubicBezTo>
                  <a:pt x="997131" y="59509"/>
                  <a:pt x="1369423" y="10886"/>
                  <a:pt x="1698172" y="0"/>
                </a:cubicBezTo>
              </a:path>
            </a:pathLst>
          </a:cu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2" name="Rectangle 2"/>
          <p:cNvSpPr>
            <a:spLocks noChangeArrowheads="1"/>
          </p:cNvSpPr>
          <p:nvPr userDrawn="1"/>
        </p:nvSpPr>
        <p:spPr bwMode="auto">
          <a:xfrm>
            <a:off x="4175418" y="6347007"/>
            <a:ext cx="44351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This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project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has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received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funding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from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the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European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Union’s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Horizon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2020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research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and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innovation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programme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under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grant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agreement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srgbClr val="316F95"/>
                </a:solidFill>
                <a:cs typeface="Calibri" panose="020F0502020204030204" pitchFamily="34" charset="0"/>
              </a:rPr>
              <a:t>No</a:t>
            </a:r>
            <a:r>
              <a:rPr lang="de-DE" altLang="de-DE" sz="1000" dirty="0">
                <a:solidFill>
                  <a:srgbClr val="316F95"/>
                </a:solidFill>
                <a:cs typeface="Calibri" panose="020F0502020204030204" pitchFamily="34" charset="0"/>
              </a:rPr>
              <a:t> 821124.</a:t>
            </a:r>
          </a:p>
        </p:txBody>
      </p:sp>
      <p:pic>
        <p:nvPicPr>
          <p:cNvPr id="13" name="Picture 1" descr="http://piknavigate.variante-b.de/wp-content/themes/piknavigate/assets/images/eu-logo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815" y="6401775"/>
            <a:ext cx="516603" cy="3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636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D7D9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4511" y="1996212"/>
            <a:ext cx="9144000" cy="164149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latin typeface="Arial" charset="0"/>
                <a:ea typeface="Arial" charset="0"/>
                <a:cs typeface="Arial" charset="0"/>
              </a:rPr>
              <a:t>Societal transformations in models</a:t>
            </a:r>
            <a:br>
              <a:rPr lang="en-US" sz="48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4800" b="1" dirty="0">
                <a:latin typeface="Arial" charset="0"/>
                <a:ea typeface="Arial" charset="0"/>
                <a:cs typeface="Arial" charset="0"/>
              </a:rPr>
              <a:t>for energy and climate policy:</a:t>
            </a:r>
            <a:br>
              <a:rPr lang="en-US" sz="48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4800" b="1" dirty="0">
                <a:latin typeface="Arial" charset="0"/>
                <a:ea typeface="Arial" charset="0"/>
                <a:cs typeface="Arial" charset="0"/>
              </a:rPr>
              <a:t>the ambitious next step</a:t>
            </a:r>
            <a:endParaRPr lang="en-US" sz="5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11" y="4382323"/>
            <a:ext cx="9144000" cy="1394749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en-US" dirty="0"/>
              <a:t>Evelina Trutnevyte, Léon F. Hirt, Nico Bauer, </a:t>
            </a:r>
            <a:r>
              <a:rPr lang="en-US" dirty="0" err="1"/>
              <a:t>Aleh</a:t>
            </a:r>
            <a:r>
              <a:rPr lang="en-US" dirty="0"/>
              <a:t> </a:t>
            </a:r>
            <a:r>
              <a:rPr lang="en-US" dirty="0" err="1"/>
              <a:t>Cherp</a:t>
            </a:r>
            <a:r>
              <a:rPr lang="en-US" dirty="0"/>
              <a:t>, Adam Hawkes, </a:t>
            </a:r>
          </a:p>
          <a:p>
            <a:pPr algn="ctr"/>
            <a:r>
              <a:rPr lang="en-US" dirty="0" err="1"/>
              <a:t>Oreane</a:t>
            </a:r>
            <a:r>
              <a:rPr lang="en-US" dirty="0"/>
              <a:t> Y. </a:t>
            </a:r>
            <a:r>
              <a:rPr lang="en-US" dirty="0" err="1"/>
              <a:t>Edelenbosch</a:t>
            </a:r>
            <a:r>
              <a:rPr lang="en-US" dirty="0"/>
              <a:t>, Simona </a:t>
            </a:r>
            <a:r>
              <a:rPr lang="en-US" dirty="0" err="1"/>
              <a:t>Pedde</a:t>
            </a:r>
            <a:r>
              <a:rPr lang="en-US" dirty="0"/>
              <a:t>, and Detlef P. van Vuuren</a:t>
            </a:r>
          </a:p>
          <a:p>
            <a:pPr algn="ctr"/>
            <a:endParaRPr lang="en-US" dirty="0"/>
          </a:p>
          <a:p>
            <a:pPr algn="ctr"/>
            <a:r>
              <a:rPr lang="en-US" b="1" i="1" dirty="0"/>
              <a:t>One Earth </a:t>
            </a:r>
            <a:r>
              <a:rPr lang="en-US" dirty="0"/>
              <a:t>2019, 1(4), p. 423-433, DOI: 10.1016/j.oneear.2019.12.002</a:t>
            </a:r>
            <a:endParaRPr lang="de-DE" dirty="0"/>
          </a:p>
        </p:txBody>
      </p:sp>
      <p:sp>
        <p:nvSpPr>
          <p:cNvPr id="15" name="Rectangle 14"/>
          <p:cNvSpPr/>
          <p:nvPr/>
        </p:nvSpPr>
        <p:spPr>
          <a:xfrm>
            <a:off x="-17583" y="0"/>
            <a:ext cx="12209583" cy="2289409"/>
          </a:xfrm>
          <a:custGeom>
            <a:avLst/>
            <a:gdLst>
              <a:gd name="connsiteX0" fmla="*/ 0 w 12192000"/>
              <a:gd name="connsiteY0" fmla="*/ 0 h 1111239"/>
              <a:gd name="connsiteX1" fmla="*/ 12192000 w 12192000"/>
              <a:gd name="connsiteY1" fmla="*/ 0 h 1111239"/>
              <a:gd name="connsiteX2" fmla="*/ 12192000 w 12192000"/>
              <a:gd name="connsiteY2" fmla="*/ 1111239 h 1111239"/>
              <a:gd name="connsiteX3" fmla="*/ 0 w 12192000"/>
              <a:gd name="connsiteY3" fmla="*/ 1111239 h 1111239"/>
              <a:gd name="connsiteX4" fmla="*/ 0 w 12192000"/>
              <a:gd name="connsiteY4" fmla="*/ 0 h 1111239"/>
              <a:gd name="connsiteX0" fmla="*/ 17584 w 12209584"/>
              <a:gd name="connsiteY0" fmla="*/ 0 h 1902547"/>
              <a:gd name="connsiteX1" fmla="*/ 12209584 w 12209584"/>
              <a:gd name="connsiteY1" fmla="*/ 0 h 1902547"/>
              <a:gd name="connsiteX2" fmla="*/ 12209584 w 12209584"/>
              <a:gd name="connsiteY2" fmla="*/ 1111239 h 1902547"/>
              <a:gd name="connsiteX3" fmla="*/ 0 w 12209584"/>
              <a:gd name="connsiteY3" fmla="*/ 1902547 h 1902547"/>
              <a:gd name="connsiteX4" fmla="*/ 17584 w 12209584"/>
              <a:gd name="connsiteY4" fmla="*/ 0 h 1902547"/>
              <a:gd name="connsiteX0" fmla="*/ 17584 w 12209584"/>
              <a:gd name="connsiteY0" fmla="*/ 0 h 1902547"/>
              <a:gd name="connsiteX1" fmla="*/ 12209584 w 12209584"/>
              <a:gd name="connsiteY1" fmla="*/ 0 h 1902547"/>
              <a:gd name="connsiteX2" fmla="*/ 12209584 w 12209584"/>
              <a:gd name="connsiteY2" fmla="*/ 1111239 h 1902547"/>
              <a:gd name="connsiteX3" fmla="*/ 0 w 12209584"/>
              <a:gd name="connsiteY3" fmla="*/ 1902547 h 1902547"/>
              <a:gd name="connsiteX4" fmla="*/ 17584 w 12209584"/>
              <a:gd name="connsiteY4" fmla="*/ 0 h 1902547"/>
              <a:gd name="connsiteX0" fmla="*/ 35168 w 12227168"/>
              <a:gd name="connsiteY0" fmla="*/ 0 h 1955301"/>
              <a:gd name="connsiteX1" fmla="*/ 12227168 w 12227168"/>
              <a:gd name="connsiteY1" fmla="*/ 0 h 1955301"/>
              <a:gd name="connsiteX2" fmla="*/ 12227168 w 12227168"/>
              <a:gd name="connsiteY2" fmla="*/ 1111239 h 1955301"/>
              <a:gd name="connsiteX3" fmla="*/ 0 w 12227168"/>
              <a:gd name="connsiteY3" fmla="*/ 1955301 h 1955301"/>
              <a:gd name="connsiteX4" fmla="*/ 35168 w 12227168"/>
              <a:gd name="connsiteY4" fmla="*/ 0 h 1955301"/>
              <a:gd name="connsiteX0" fmla="*/ 35168 w 12227168"/>
              <a:gd name="connsiteY0" fmla="*/ 0 h 1955301"/>
              <a:gd name="connsiteX1" fmla="*/ 12227168 w 12227168"/>
              <a:gd name="connsiteY1" fmla="*/ 0 h 1955301"/>
              <a:gd name="connsiteX2" fmla="*/ 12227168 w 12227168"/>
              <a:gd name="connsiteY2" fmla="*/ 1111239 h 1955301"/>
              <a:gd name="connsiteX3" fmla="*/ 0 w 12227168"/>
              <a:gd name="connsiteY3" fmla="*/ 1955301 h 1955301"/>
              <a:gd name="connsiteX4" fmla="*/ 35168 w 12227168"/>
              <a:gd name="connsiteY4" fmla="*/ 0 h 1955301"/>
              <a:gd name="connsiteX0" fmla="*/ 35168 w 12227168"/>
              <a:gd name="connsiteY0" fmla="*/ 0 h 1994165"/>
              <a:gd name="connsiteX1" fmla="*/ 12227168 w 12227168"/>
              <a:gd name="connsiteY1" fmla="*/ 0 h 1994165"/>
              <a:gd name="connsiteX2" fmla="*/ 12227168 w 12227168"/>
              <a:gd name="connsiteY2" fmla="*/ 1111239 h 1994165"/>
              <a:gd name="connsiteX3" fmla="*/ 1758460 w 12227168"/>
              <a:gd name="connsiteY3" fmla="*/ 1107831 h 1994165"/>
              <a:gd name="connsiteX4" fmla="*/ 0 w 12227168"/>
              <a:gd name="connsiteY4" fmla="*/ 1955301 h 1994165"/>
              <a:gd name="connsiteX5" fmla="*/ 35168 w 12227168"/>
              <a:gd name="connsiteY5" fmla="*/ 0 h 1994165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11239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28824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28824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28824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17583 w 12209583"/>
              <a:gd name="connsiteY0" fmla="*/ 0 h 2015050"/>
              <a:gd name="connsiteX1" fmla="*/ 12209583 w 12209583"/>
              <a:gd name="connsiteY1" fmla="*/ 0 h 2015050"/>
              <a:gd name="connsiteX2" fmla="*/ 12209583 w 12209583"/>
              <a:gd name="connsiteY2" fmla="*/ 1128824 h 2015050"/>
              <a:gd name="connsiteX3" fmla="*/ 1740875 w 12209583"/>
              <a:gd name="connsiteY3" fmla="*/ 1213339 h 2015050"/>
              <a:gd name="connsiteX4" fmla="*/ 0 w 12209583"/>
              <a:gd name="connsiteY4" fmla="*/ 1972886 h 2015050"/>
              <a:gd name="connsiteX5" fmla="*/ 17583 w 12209583"/>
              <a:gd name="connsiteY5" fmla="*/ 0 h 2015050"/>
              <a:gd name="connsiteX0" fmla="*/ 17583 w 12209583"/>
              <a:gd name="connsiteY0" fmla="*/ 0 h 2015050"/>
              <a:gd name="connsiteX1" fmla="*/ 12209583 w 12209583"/>
              <a:gd name="connsiteY1" fmla="*/ 0 h 2015050"/>
              <a:gd name="connsiteX2" fmla="*/ 12209583 w 12209583"/>
              <a:gd name="connsiteY2" fmla="*/ 1128824 h 2015050"/>
              <a:gd name="connsiteX3" fmla="*/ 1740875 w 12209583"/>
              <a:gd name="connsiteY3" fmla="*/ 1213339 h 2015050"/>
              <a:gd name="connsiteX4" fmla="*/ 0 w 12209583"/>
              <a:gd name="connsiteY4" fmla="*/ 1972886 h 2015050"/>
              <a:gd name="connsiteX5" fmla="*/ 17583 w 12209583"/>
              <a:gd name="connsiteY5" fmla="*/ 0 h 2015050"/>
              <a:gd name="connsiteX0" fmla="*/ 17583 w 12209583"/>
              <a:gd name="connsiteY0" fmla="*/ 0 h 1972886"/>
              <a:gd name="connsiteX1" fmla="*/ 12209583 w 12209583"/>
              <a:gd name="connsiteY1" fmla="*/ 0 h 1972886"/>
              <a:gd name="connsiteX2" fmla="*/ 12209583 w 12209583"/>
              <a:gd name="connsiteY2" fmla="*/ 1128824 h 1972886"/>
              <a:gd name="connsiteX3" fmla="*/ 1740875 w 12209583"/>
              <a:gd name="connsiteY3" fmla="*/ 1213339 h 1972886"/>
              <a:gd name="connsiteX4" fmla="*/ 0 w 12209583"/>
              <a:gd name="connsiteY4" fmla="*/ 1972886 h 1972886"/>
              <a:gd name="connsiteX5" fmla="*/ 17583 w 12209583"/>
              <a:gd name="connsiteY5" fmla="*/ 0 h 1972886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740875 w 12209583"/>
              <a:gd name="connsiteY3" fmla="*/ 1213339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828798 w 12209583"/>
              <a:gd name="connsiteY3" fmla="*/ 1195755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916721 w 12209583"/>
              <a:gd name="connsiteY3" fmla="*/ 1160586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916721 w 12209583"/>
              <a:gd name="connsiteY3" fmla="*/ 1160586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2289409"/>
              <a:gd name="connsiteX1" fmla="*/ 12209583 w 12209583"/>
              <a:gd name="connsiteY1" fmla="*/ 0 h 2289409"/>
              <a:gd name="connsiteX2" fmla="*/ 12209583 w 12209583"/>
              <a:gd name="connsiteY2" fmla="*/ 1128824 h 2289409"/>
              <a:gd name="connsiteX3" fmla="*/ 1916721 w 12209583"/>
              <a:gd name="connsiteY3" fmla="*/ 1160586 h 2289409"/>
              <a:gd name="connsiteX4" fmla="*/ 0 w 12209583"/>
              <a:gd name="connsiteY4" fmla="*/ 2289409 h 2289409"/>
              <a:gd name="connsiteX5" fmla="*/ 17583 w 12209583"/>
              <a:gd name="connsiteY5" fmla="*/ 0 h 2289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209583" h="2289409">
                <a:moveTo>
                  <a:pt x="17583" y="0"/>
                </a:moveTo>
                <a:lnTo>
                  <a:pt x="12209583" y="0"/>
                </a:lnTo>
                <a:lnTo>
                  <a:pt x="12209583" y="1128824"/>
                </a:lnTo>
                <a:lnTo>
                  <a:pt x="1916721" y="1160586"/>
                </a:lnTo>
                <a:cubicBezTo>
                  <a:pt x="300891" y="1125417"/>
                  <a:pt x="38100" y="2265962"/>
                  <a:pt x="0" y="2289409"/>
                </a:cubicBezTo>
                <a:lnTo>
                  <a:pt x="17583" y="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24" y="119082"/>
            <a:ext cx="2776952" cy="940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085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7E5680D4-6437-3BE1-833F-84861E0FEE3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36" b="2789"/>
          <a:stretch/>
        </p:blipFill>
        <p:spPr>
          <a:xfrm>
            <a:off x="5046502" y="1312666"/>
            <a:ext cx="4208303" cy="453962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6B39F58-8AEB-7CEF-5937-168FD8D36B54}"/>
              </a:ext>
            </a:extLst>
          </p:cNvPr>
          <p:cNvSpPr/>
          <p:nvPr/>
        </p:nvSpPr>
        <p:spPr>
          <a:xfrm>
            <a:off x="149623" y="6642556"/>
            <a:ext cx="665642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Source: Hirt et al. (2020) </a:t>
            </a:r>
            <a:r>
              <a:rPr lang="en-US" sz="10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Environmental Innovation and Societal Transitions</a:t>
            </a: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Trutnevyte et al. (2019) </a:t>
            </a:r>
            <a:r>
              <a:rPr lang="en-US" sz="10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One Earth</a:t>
            </a:r>
            <a:endParaRPr lang="en-US" sz="1000" i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FD6863-5CAD-D79B-4072-2AFEDEE39CDF}"/>
              </a:ext>
            </a:extLst>
          </p:cNvPr>
          <p:cNvSpPr txBox="1"/>
          <p:nvPr/>
        </p:nvSpPr>
        <p:spPr>
          <a:xfrm>
            <a:off x="9026203" y="3301202"/>
            <a:ext cx="27380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s</a:t>
            </a:r>
            <a:r>
              <a:rPr lang="en-CH" sz="1600" dirty="0"/>
              <a:t>tory-and-simulation approach</a:t>
            </a:r>
          </a:p>
          <a:p>
            <a:r>
              <a:rPr lang="en-CH" sz="1600" dirty="0"/>
              <a:t>(rather common)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C03134-4102-993A-DE36-8D23AC69B8AE}"/>
              </a:ext>
            </a:extLst>
          </p:cNvPr>
          <p:cNvSpPr txBox="1"/>
          <p:nvPr/>
        </p:nvSpPr>
        <p:spPr>
          <a:xfrm>
            <a:off x="9026203" y="4780755"/>
            <a:ext cx="32194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 dirty="0" err="1"/>
              <a:t>staying</a:t>
            </a:r>
            <a:r>
              <a:rPr lang="fr-CH" sz="1600" dirty="0"/>
              <a:t> in </a:t>
            </a:r>
            <a:r>
              <a:rPr lang="fr-CH" sz="1600" dirty="0" err="1"/>
              <a:t>own</a:t>
            </a:r>
            <a:r>
              <a:rPr lang="fr-CH" sz="1600" dirty="0"/>
              <a:t> </a:t>
            </a:r>
            <a:r>
              <a:rPr lang="fr-CH" sz="1600" dirty="0" err="1"/>
              <a:t>realm</a:t>
            </a:r>
            <a:r>
              <a:rPr lang="fr-CH" sz="1600" dirty="0"/>
              <a:t> </a:t>
            </a:r>
            <a:r>
              <a:rPr lang="fr-CH" sz="1600" dirty="0" err="1"/>
              <a:t>with</a:t>
            </a:r>
            <a:r>
              <a:rPr lang="fr-CH" sz="1600" dirty="0"/>
              <a:t> </a:t>
            </a:r>
            <a:r>
              <a:rPr lang="fr-CH" sz="1600" dirty="0" err="1"/>
              <a:t>some</a:t>
            </a:r>
            <a:r>
              <a:rPr lang="fr-CH" sz="1600" dirty="0"/>
              <a:t> </a:t>
            </a:r>
            <a:r>
              <a:rPr lang="fr-CH" sz="1600" dirty="0" err="1"/>
              <a:t>brief</a:t>
            </a:r>
            <a:r>
              <a:rPr lang="fr-CH" sz="1600" dirty="0"/>
              <a:t> interactions</a:t>
            </a:r>
            <a:endParaRPr lang="en-CH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AF852FB-8013-EA9F-0F71-1A60E67826AD}"/>
              </a:ext>
            </a:extLst>
          </p:cNvPr>
          <p:cNvSpPr txBox="1"/>
          <p:nvPr/>
        </p:nvSpPr>
        <p:spPr>
          <a:xfrm>
            <a:off x="9075235" y="1821649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 dirty="0" err="1"/>
              <a:t>structurally</a:t>
            </a:r>
            <a:r>
              <a:rPr lang="fr-CH" sz="1600" dirty="0"/>
              <a:t> </a:t>
            </a:r>
            <a:r>
              <a:rPr lang="fr-CH" sz="1600" dirty="0" err="1"/>
              <a:t>modified</a:t>
            </a:r>
            <a:r>
              <a:rPr lang="fr-CH" sz="1600" dirty="0"/>
              <a:t> or new </a:t>
            </a:r>
            <a:r>
              <a:rPr lang="fr-CH" sz="1600" dirty="0" err="1"/>
              <a:t>models</a:t>
            </a:r>
            <a:endParaRPr lang="en-CH" sz="1600" dirty="0"/>
          </a:p>
        </p:txBody>
      </p:sp>
      <p:sp>
        <p:nvSpPr>
          <p:cNvPr id="12" name="Title 4">
            <a:extLst>
              <a:ext uri="{FF2B5EF4-FFF2-40B4-BE49-F238E27FC236}">
                <a16:creationId xmlns:a16="http://schemas.microsoft.com/office/drawing/2014/main" id="{11F9A18B-46C9-2BEB-C06F-9DE142ED0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707" y="3247619"/>
            <a:ext cx="4668997" cy="1007812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latin typeface="Arial" charset="0"/>
                <a:ea typeface="Arial" charset="0"/>
                <a:cs typeface="Arial" charset="0"/>
              </a:rPr>
              <a:t>Three strategies of collaboration between modelers and social science researchers </a:t>
            </a:r>
            <a:br>
              <a:rPr lang="en-US" sz="4400" b="1" dirty="0">
                <a:latin typeface="Arial" charset="0"/>
                <a:ea typeface="Arial" charset="0"/>
                <a:cs typeface="Arial" charset="0"/>
              </a:rPr>
            </a:b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3475282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435B8739-4156-9696-ABB4-55E3BD74CA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9626" y="1807098"/>
            <a:ext cx="6344135" cy="2920416"/>
          </a:xfrm>
          <a:prstGeom prst="rect">
            <a:avLst/>
          </a:prstGeom>
        </p:spPr>
      </p:pic>
      <p:pic>
        <p:nvPicPr>
          <p:cNvPr id="7" name="Picture 6" descr="A picture containing drawing, clock&#10;&#10;Description automatically generated">
            <a:extLst>
              <a:ext uri="{FF2B5EF4-FFF2-40B4-BE49-F238E27FC236}">
                <a16:creationId xmlns:a16="http://schemas.microsoft.com/office/drawing/2014/main" id="{124C3A3E-68ED-5B43-392A-ECDCA7E624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7384" y="4978373"/>
            <a:ext cx="2412942" cy="11297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3BC1FE4-8DA7-9957-DE10-8D8C9D2651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8155" y="4978373"/>
            <a:ext cx="2305304" cy="112972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B51D940-8057-A46D-2605-9DEFEC7B5A2D}"/>
              </a:ext>
            </a:extLst>
          </p:cNvPr>
          <p:cNvSpPr txBox="1"/>
          <p:nvPr/>
        </p:nvSpPr>
        <p:spPr>
          <a:xfrm>
            <a:off x="7812913" y="4778310"/>
            <a:ext cx="1297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H" sz="1200" i="1" dirty="0"/>
              <a:t> more common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4776E15-C46A-678A-9499-2E0036B4A497}"/>
              </a:ext>
            </a:extLst>
          </p:cNvPr>
          <p:cNvSpPr txBox="1"/>
          <p:nvPr/>
        </p:nvSpPr>
        <p:spPr>
          <a:xfrm>
            <a:off x="3354110" y="4778311"/>
            <a:ext cx="1080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H" sz="1200" i="1" dirty="0"/>
              <a:t> rather rare 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B8CCE9BA-7353-6F95-1BB7-3D281DD4E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9911"/>
            <a:ext cx="10515600" cy="1007812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latin typeface="Arial" charset="0"/>
                <a:ea typeface="Arial" charset="0"/>
                <a:cs typeface="Arial" charset="0"/>
              </a:rPr>
              <a:t>Expected vs. delivered outputs</a:t>
            </a:r>
            <a:br>
              <a:rPr lang="en-US" sz="4400" b="1" dirty="0">
                <a:latin typeface="Arial" charset="0"/>
                <a:ea typeface="Arial" charset="0"/>
                <a:cs typeface="Arial" charset="0"/>
              </a:rPr>
            </a:br>
            <a:endParaRPr lang="en-CH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4D1B31B-7865-CFF0-3C74-A3A225A073DE}"/>
              </a:ext>
            </a:extLst>
          </p:cNvPr>
          <p:cNvSpPr/>
          <p:nvPr/>
        </p:nvSpPr>
        <p:spPr>
          <a:xfrm>
            <a:off x="149623" y="6642556"/>
            <a:ext cx="665642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Source: Hirt et al. (2020) </a:t>
            </a:r>
            <a:r>
              <a:rPr lang="en-US" sz="10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Environmental Innovation and Societal Transitions</a:t>
            </a:r>
            <a:endParaRPr lang="en-US" sz="1000" i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2EEE0AC-C51B-F83A-D7D2-DD4BBDA381D6}"/>
              </a:ext>
            </a:extLst>
          </p:cNvPr>
          <p:cNvSpPr txBox="1"/>
          <p:nvPr/>
        </p:nvSpPr>
        <p:spPr>
          <a:xfrm>
            <a:off x="515837" y="2750227"/>
            <a:ext cx="19223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</a:t>
            </a:r>
            <a:r>
              <a:rPr lang="en-CH" dirty="0"/>
              <a:t>nsights from</a:t>
            </a:r>
          </a:p>
          <a:p>
            <a:pPr algn="ctr"/>
            <a:r>
              <a:rPr lang="en-CH" dirty="0"/>
              <a:t>44 peer-reviewed papers from a systematic review</a:t>
            </a:r>
          </a:p>
        </p:txBody>
      </p:sp>
    </p:spTree>
    <p:extLst>
      <p:ext uri="{BB962C8B-B14F-4D97-AF65-F5344CB8AC3E}">
        <p14:creationId xmlns:p14="http://schemas.microsoft.com/office/powerpoint/2010/main" val="530466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C00C8C88-347A-173C-6A11-6A52A8BFF37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36" b="2789"/>
          <a:stretch/>
        </p:blipFill>
        <p:spPr>
          <a:xfrm>
            <a:off x="1953491" y="1861219"/>
            <a:ext cx="3783214" cy="408106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E4C74FC-8D32-B482-3E36-7FEA1C664141}"/>
              </a:ext>
            </a:extLst>
          </p:cNvPr>
          <p:cNvSpPr txBox="1"/>
          <p:nvPr/>
        </p:nvSpPr>
        <p:spPr>
          <a:xfrm>
            <a:off x="5914580" y="2294367"/>
            <a:ext cx="335411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H" dirty="0"/>
              <a:t>We need more focus on the </a:t>
            </a:r>
            <a:r>
              <a:rPr lang="en-CH" b="1" dirty="0"/>
              <a:t>merging strategy</a:t>
            </a:r>
            <a:r>
              <a:rPr lang="en-CH" dirty="0"/>
              <a:t>, following these steps:</a:t>
            </a:r>
          </a:p>
          <a:p>
            <a:pPr marL="342900" indent="-342900">
              <a:buAutoNum type="arabicPeriod"/>
            </a:pPr>
            <a:r>
              <a:rPr lang="en-CH" dirty="0"/>
              <a:t>Map assumptions in existing models</a:t>
            </a:r>
          </a:p>
          <a:p>
            <a:pPr marL="342900" indent="-342900">
              <a:buAutoNum type="arabicPeriod"/>
            </a:pPr>
            <a:r>
              <a:rPr lang="en-CH" dirty="0"/>
              <a:t>Conduct empirical research on quantifiable generalizable patterns</a:t>
            </a:r>
          </a:p>
          <a:p>
            <a:pPr marL="342900" indent="-342900">
              <a:buAutoNum type="arabicPeriod"/>
            </a:pPr>
            <a:r>
              <a:rPr lang="en-CH" dirty="0"/>
              <a:t>Modify or build new models</a:t>
            </a:r>
          </a:p>
          <a:p>
            <a:r>
              <a:rPr lang="en-CH" dirty="0"/>
              <a:t> </a:t>
            </a:r>
          </a:p>
          <a:p>
            <a:endParaRPr lang="en-CH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2EAC467-7C01-443C-8EB0-091BD3E7844F}"/>
              </a:ext>
            </a:extLst>
          </p:cNvPr>
          <p:cNvSpPr/>
          <p:nvPr/>
        </p:nvSpPr>
        <p:spPr>
          <a:xfrm>
            <a:off x="2583672" y="1861219"/>
            <a:ext cx="2916227" cy="133674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72E2EDC5-BA7C-6268-30EE-1269862CD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6555"/>
            <a:ext cx="10515600" cy="1007812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latin typeface="Arial" charset="0"/>
                <a:ea typeface="Arial" charset="0"/>
                <a:cs typeface="Arial" charset="0"/>
              </a:rPr>
              <a:t>Futur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e perspective</a:t>
            </a:r>
            <a:br>
              <a:rPr lang="en-US" sz="4400" b="1" dirty="0">
                <a:latin typeface="Arial" charset="0"/>
                <a:ea typeface="Arial" charset="0"/>
                <a:cs typeface="Arial" charset="0"/>
              </a:rPr>
            </a:b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1408573355"/>
      </p:ext>
    </p:extLst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pt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191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Arial</vt:lpstr>
      <vt:lpstr>Calibri</vt:lpstr>
      <vt:lpstr>Calibri Light</vt:lpstr>
      <vt:lpstr>Corbel</vt:lpstr>
      <vt:lpstr>IBM Plex Sans</vt:lpstr>
      <vt:lpstr>Times New Roman</vt:lpstr>
      <vt:lpstr>2_Custom Design</vt:lpstr>
      <vt:lpstr>Depth</vt:lpstr>
      <vt:lpstr>3_Custom Design</vt:lpstr>
      <vt:lpstr>4_Custom Design</vt:lpstr>
      <vt:lpstr>5_Custom Design</vt:lpstr>
      <vt:lpstr>Societal transformations in models for energy and climate policy: the ambitious next step</vt:lpstr>
      <vt:lpstr>Three strategies of collaboration between modelers and social science researchers  </vt:lpstr>
      <vt:lpstr>Expected vs. delivered outputs </vt:lpstr>
      <vt:lpstr>Future perspective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Ramona Lorenz</dc:creator>
  <cp:lastModifiedBy>Ramona Gulde</cp:lastModifiedBy>
  <cp:revision>111</cp:revision>
  <dcterms:created xsi:type="dcterms:W3CDTF">2020-02-07T10:39:34Z</dcterms:created>
  <dcterms:modified xsi:type="dcterms:W3CDTF">2023-03-20T13:30:56Z</dcterms:modified>
</cp:coreProperties>
</file>