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2" r:id="rId2"/>
    <p:sldMasterId id="2147483706" r:id="rId3"/>
    <p:sldMasterId id="2147483711" r:id="rId4"/>
    <p:sldMasterId id="2147483716" r:id="rId5"/>
  </p:sldMasterIdLst>
  <p:notesMasterIdLst>
    <p:notesMasterId r:id="rId10"/>
  </p:notesMasterIdLst>
  <p:sldIdLst>
    <p:sldId id="292" r:id="rId6"/>
    <p:sldId id="308" r:id="rId7"/>
    <p:sldId id="309" r:id="rId8"/>
    <p:sldId id="31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D99"/>
    <a:srgbClr val="316F95"/>
    <a:srgbClr val="A8B9DC"/>
    <a:srgbClr val="2E79BE"/>
    <a:srgbClr val="5AA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0" autoAdjust="0"/>
    <p:restoredTop sz="94141" autoAdjust="0"/>
  </p:normalViewPr>
  <p:slideViewPr>
    <p:cSldViewPr snapToGrid="0">
      <p:cViewPr varScale="1">
        <p:scale>
          <a:sx n="81" d="100"/>
          <a:sy n="81" d="100"/>
        </p:scale>
        <p:origin x="9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F197-3F80-447F-9A4A-BB03F4974B2C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941C3-C5C4-4A03-BD59-0AB55ECCEE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82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62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81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15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6426"/>
            <a:ext cx="10515600" cy="11641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2903"/>
            <a:ext cx="5181600" cy="363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2903"/>
            <a:ext cx="5181600" cy="363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25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199"/>
            <a:ext cx="10515600" cy="888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28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828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7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88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83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6426"/>
            <a:ext cx="10515600" cy="11641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2903"/>
            <a:ext cx="5181600" cy="363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2903"/>
            <a:ext cx="5181600" cy="363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69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199"/>
            <a:ext cx="10515600" cy="888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28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828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9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25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6426"/>
            <a:ext cx="10515600" cy="11641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2903"/>
            <a:ext cx="5181600" cy="363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2903"/>
            <a:ext cx="5181600" cy="363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54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199"/>
            <a:ext cx="10515600" cy="888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28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828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8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639214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IBM Plex Sans" panose="020B050305020300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852484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IBM Plex Sans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8485" y="5635963"/>
            <a:ext cx="2743200" cy="365125"/>
          </a:xfr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7E6E6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Date</a:t>
            </a:r>
            <a:endParaRPr lang="de-DE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7E6E6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8742" y="563596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>
                <a:solidFill>
                  <a:prstClr val="white"/>
                </a:solidFill>
              </a:rPr>
              <a:t>Name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599" y="5635964"/>
            <a:ext cx="2743200" cy="365125"/>
          </a:xfr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7E6E6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Page number</a:t>
            </a:r>
            <a:endParaRPr lang="de-DE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7E6E6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3" name="Rectangle 14"/>
          <p:cNvSpPr/>
          <p:nvPr userDrawn="1"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24" y="119082"/>
            <a:ext cx="2776952" cy="9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2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1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6426"/>
            <a:ext cx="10515600" cy="11641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2903"/>
            <a:ext cx="5181600" cy="363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2903"/>
            <a:ext cx="5181600" cy="363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199"/>
            <a:ext cx="10515600" cy="888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28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828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0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9911"/>
            <a:ext cx="10515600" cy="100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32925"/>
            <a:ext cx="10515600" cy="384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4C261-6179-4906-BFEC-45CCB27741F1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9" y="242625"/>
            <a:ext cx="2950602" cy="72402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1750423" y="1017449"/>
            <a:ext cx="10441577" cy="1765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 userDrawn="1"/>
        </p:nvSpPr>
        <p:spPr>
          <a:xfrm>
            <a:off x="0" y="1035099"/>
            <a:ext cx="1750423" cy="1053736"/>
          </a:xfrm>
          <a:custGeom>
            <a:avLst/>
            <a:gdLst>
              <a:gd name="connsiteX0" fmla="*/ 0 w 1489166"/>
              <a:gd name="connsiteY0" fmla="*/ 1123405 h 1123405"/>
              <a:gd name="connsiteX1" fmla="*/ 583474 w 1489166"/>
              <a:gd name="connsiteY1" fmla="*/ 278674 h 1123405"/>
              <a:gd name="connsiteX2" fmla="*/ 1489166 w 1489166"/>
              <a:gd name="connsiteY2" fmla="*/ 0 h 1123405"/>
              <a:gd name="connsiteX0" fmla="*/ 0 w 1637212"/>
              <a:gd name="connsiteY0" fmla="*/ 1053736 h 1053736"/>
              <a:gd name="connsiteX1" fmla="*/ 731520 w 1637212"/>
              <a:gd name="connsiteY1" fmla="*/ 278674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98172"/>
              <a:gd name="connsiteY0" fmla="*/ 1053736 h 1053736"/>
              <a:gd name="connsiteX1" fmla="*/ 714102 w 1698172"/>
              <a:gd name="connsiteY1" fmla="*/ 235132 h 1053736"/>
              <a:gd name="connsiteX2" fmla="*/ 1698172 w 1698172"/>
              <a:gd name="connsiteY2" fmla="*/ 0 h 10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8172" h="1053736">
                <a:moveTo>
                  <a:pt x="0" y="1053736"/>
                </a:moveTo>
                <a:cubicBezTo>
                  <a:pt x="167640" y="724987"/>
                  <a:pt x="431073" y="410755"/>
                  <a:pt x="714102" y="235132"/>
                </a:cubicBezTo>
                <a:cubicBezTo>
                  <a:pt x="997131" y="59509"/>
                  <a:pt x="1369423" y="10886"/>
                  <a:pt x="1698172" y="0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4175418" y="6089314"/>
            <a:ext cx="44351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European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Union’s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Horizon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innovation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grant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821124.</a:t>
            </a:r>
          </a:p>
        </p:txBody>
      </p:sp>
      <p:pic>
        <p:nvPicPr>
          <p:cNvPr id="13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15" y="6143571"/>
            <a:ext cx="516603" cy="3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17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D7D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0000">
              <a:srgbClr val="2E79BE"/>
            </a:gs>
            <a:gs pos="76000">
              <a:srgbClr val="316F95"/>
            </a:gs>
            <a:gs pos="100000">
              <a:schemeClr val="accent5">
                <a:lumMod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9408" y="1238772"/>
            <a:ext cx="10515600" cy="814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92941"/>
            <a:ext cx="10515600" cy="3984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9D63FC0-4276-4945-B37D-E50D39A60A3D}" type="datetimeFigureOut">
              <a:rPr lang="de-DE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7E6E6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20.03.2023</a:t>
            </a:fld>
            <a:endParaRPr lang="de-DE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7E6E6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E02D04A-1377-45BB-952A-F0DFED4A1B96}" type="slidenum">
              <a:rPr lang="de-DE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7E6E6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de-DE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7E6E6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Rectangle 14"/>
          <p:cNvSpPr/>
          <p:nvPr userDrawn="1"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209" y="6401775"/>
            <a:ext cx="516603" cy="3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4180812" y="6350727"/>
            <a:ext cx="4429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European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Union’s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Horizon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821124.</a:t>
            </a:r>
          </a:p>
        </p:txBody>
      </p:sp>
      <p:pic>
        <p:nvPicPr>
          <p:cNvPr id="12" name="Content Placeholder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7" y="127047"/>
            <a:ext cx="2681701" cy="9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415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9911"/>
            <a:ext cx="10515600" cy="100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32925"/>
            <a:ext cx="10515600" cy="384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9" y="242625"/>
            <a:ext cx="2950602" cy="72402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1750423" y="1017449"/>
            <a:ext cx="10441577" cy="1765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 userDrawn="1"/>
        </p:nvSpPr>
        <p:spPr>
          <a:xfrm>
            <a:off x="0" y="1035099"/>
            <a:ext cx="1750423" cy="1053736"/>
          </a:xfrm>
          <a:custGeom>
            <a:avLst/>
            <a:gdLst>
              <a:gd name="connsiteX0" fmla="*/ 0 w 1489166"/>
              <a:gd name="connsiteY0" fmla="*/ 1123405 h 1123405"/>
              <a:gd name="connsiteX1" fmla="*/ 583474 w 1489166"/>
              <a:gd name="connsiteY1" fmla="*/ 278674 h 1123405"/>
              <a:gd name="connsiteX2" fmla="*/ 1489166 w 1489166"/>
              <a:gd name="connsiteY2" fmla="*/ 0 h 1123405"/>
              <a:gd name="connsiteX0" fmla="*/ 0 w 1637212"/>
              <a:gd name="connsiteY0" fmla="*/ 1053736 h 1053736"/>
              <a:gd name="connsiteX1" fmla="*/ 731520 w 1637212"/>
              <a:gd name="connsiteY1" fmla="*/ 278674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98172"/>
              <a:gd name="connsiteY0" fmla="*/ 1053736 h 1053736"/>
              <a:gd name="connsiteX1" fmla="*/ 714102 w 1698172"/>
              <a:gd name="connsiteY1" fmla="*/ 235132 h 1053736"/>
              <a:gd name="connsiteX2" fmla="*/ 1698172 w 1698172"/>
              <a:gd name="connsiteY2" fmla="*/ 0 h 10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8172" h="1053736">
                <a:moveTo>
                  <a:pt x="0" y="1053736"/>
                </a:moveTo>
                <a:cubicBezTo>
                  <a:pt x="167640" y="724987"/>
                  <a:pt x="431073" y="410755"/>
                  <a:pt x="714102" y="235132"/>
                </a:cubicBezTo>
                <a:cubicBezTo>
                  <a:pt x="997131" y="59509"/>
                  <a:pt x="1369423" y="10886"/>
                  <a:pt x="1698172" y="0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4175418" y="6347007"/>
            <a:ext cx="44351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This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project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has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received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funding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from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the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European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Union’s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Horizon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2020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research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and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innovation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programme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under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grant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agreement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No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821124.</a:t>
            </a:r>
          </a:p>
        </p:txBody>
      </p:sp>
      <p:pic>
        <p:nvPicPr>
          <p:cNvPr id="13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15" y="6401775"/>
            <a:ext cx="516603" cy="3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0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D7D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9911"/>
            <a:ext cx="10515600" cy="100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32925"/>
            <a:ext cx="10515600" cy="384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9" y="242625"/>
            <a:ext cx="2950602" cy="72402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1750423" y="1017449"/>
            <a:ext cx="10441577" cy="1765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 userDrawn="1"/>
        </p:nvSpPr>
        <p:spPr>
          <a:xfrm>
            <a:off x="0" y="1035099"/>
            <a:ext cx="1750423" cy="1053736"/>
          </a:xfrm>
          <a:custGeom>
            <a:avLst/>
            <a:gdLst>
              <a:gd name="connsiteX0" fmla="*/ 0 w 1489166"/>
              <a:gd name="connsiteY0" fmla="*/ 1123405 h 1123405"/>
              <a:gd name="connsiteX1" fmla="*/ 583474 w 1489166"/>
              <a:gd name="connsiteY1" fmla="*/ 278674 h 1123405"/>
              <a:gd name="connsiteX2" fmla="*/ 1489166 w 1489166"/>
              <a:gd name="connsiteY2" fmla="*/ 0 h 1123405"/>
              <a:gd name="connsiteX0" fmla="*/ 0 w 1637212"/>
              <a:gd name="connsiteY0" fmla="*/ 1053736 h 1053736"/>
              <a:gd name="connsiteX1" fmla="*/ 731520 w 1637212"/>
              <a:gd name="connsiteY1" fmla="*/ 278674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98172"/>
              <a:gd name="connsiteY0" fmla="*/ 1053736 h 1053736"/>
              <a:gd name="connsiteX1" fmla="*/ 714102 w 1698172"/>
              <a:gd name="connsiteY1" fmla="*/ 235132 h 1053736"/>
              <a:gd name="connsiteX2" fmla="*/ 1698172 w 1698172"/>
              <a:gd name="connsiteY2" fmla="*/ 0 h 10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8172" h="1053736">
                <a:moveTo>
                  <a:pt x="0" y="1053736"/>
                </a:moveTo>
                <a:cubicBezTo>
                  <a:pt x="167640" y="724987"/>
                  <a:pt x="431073" y="410755"/>
                  <a:pt x="714102" y="235132"/>
                </a:cubicBezTo>
                <a:cubicBezTo>
                  <a:pt x="997131" y="59509"/>
                  <a:pt x="1369423" y="10886"/>
                  <a:pt x="1698172" y="0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4175418" y="6347007"/>
            <a:ext cx="44351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This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project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has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received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funding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from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the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European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Union’s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Horizon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2020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research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and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innovation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programme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under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grant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agreement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No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821124.</a:t>
            </a:r>
          </a:p>
        </p:txBody>
      </p:sp>
      <p:pic>
        <p:nvPicPr>
          <p:cNvPr id="13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15" y="6401775"/>
            <a:ext cx="516603" cy="3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38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D7D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9911"/>
            <a:ext cx="10515600" cy="100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32925"/>
            <a:ext cx="10515600" cy="384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4C261-6179-4906-BFEC-45CCB27741F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20.03.2023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9DE2-EFC9-46D5-8C9F-16371091C84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9" y="242625"/>
            <a:ext cx="2950602" cy="72402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1750423" y="1017449"/>
            <a:ext cx="10441577" cy="1765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 userDrawn="1"/>
        </p:nvSpPr>
        <p:spPr>
          <a:xfrm>
            <a:off x="0" y="1035099"/>
            <a:ext cx="1750423" cy="1053736"/>
          </a:xfrm>
          <a:custGeom>
            <a:avLst/>
            <a:gdLst>
              <a:gd name="connsiteX0" fmla="*/ 0 w 1489166"/>
              <a:gd name="connsiteY0" fmla="*/ 1123405 h 1123405"/>
              <a:gd name="connsiteX1" fmla="*/ 583474 w 1489166"/>
              <a:gd name="connsiteY1" fmla="*/ 278674 h 1123405"/>
              <a:gd name="connsiteX2" fmla="*/ 1489166 w 1489166"/>
              <a:gd name="connsiteY2" fmla="*/ 0 h 1123405"/>
              <a:gd name="connsiteX0" fmla="*/ 0 w 1637212"/>
              <a:gd name="connsiteY0" fmla="*/ 1053736 h 1053736"/>
              <a:gd name="connsiteX1" fmla="*/ 731520 w 1637212"/>
              <a:gd name="connsiteY1" fmla="*/ 278674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98172"/>
              <a:gd name="connsiteY0" fmla="*/ 1053736 h 1053736"/>
              <a:gd name="connsiteX1" fmla="*/ 714102 w 1698172"/>
              <a:gd name="connsiteY1" fmla="*/ 235132 h 1053736"/>
              <a:gd name="connsiteX2" fmla="*/ 1698172 w 1698172"/>
              <a:gd name="connsiteY2" fmla="*/ 0 h 10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8172" h="1053736">
                <a:moveTo>
                  <a:pt x="0" y="1053736"/>
                </a:moveTo>
                <a:cubicBezTo>
                  <a:pt x="167640" y="724987"/>
                  <a:pt x="431073" y="410755"/>
                  <a:pt x="714102" y="235132"/>
                </a:cubicBezTo>
                <a:cubicBezTo>
                  <a:pt x="997131" y="59509"/>
                  <a:pt x="1369423" y="10886"/>
                  <a:pt x="1698172" y="0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4175418" y="6347007"/>
            <a:ext cx="44351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This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project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has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received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funding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from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the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European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Union’s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Horizon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2020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research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and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innovation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programme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under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grant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agreement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srgbClr val="316F95"/>
                </a:solidFill>
                <a:cs typeface="Calibri" panose="020F0502020204030204" pitchFamily="34" charset="0"/>
              </a:rPr>
              <a:t>No</a:t>
            </a:r>
            <a:r>
              <a:rPr lang="de-DE" altLang="de-DE" sz="1000" dirty="0">
                <a:solidFill>
                  <a:srgbClr val="316F95"/>
                </a:solidFill>
                <a:cs typeface="Calibri" panose="020F0502020204030204" pitchFamily="34" charset="0"/>
              </a:rPr>
              <a:t> 821124.</a:t>
            </a:r>
          </a:p>
        </p:txBody>
      </p:sp>
      <p:pic>
        <p:nvPicPr>
          <p:cNvPr id="13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15" y="6401775"/>
            <a:ext cx="516603" cy="3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63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D7D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511" y="1996212"/>
            <a:ext cx="9144000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Arial" charset="0"/>
                <a:ea typeface="Arial" charset="0"/>
                <a:cs typeface="Arial" charset="0"/>
              </a:rPr>
              <a:t>Societal transformations in models</a:t>
            </a:r>
            <a:br>
              <a:rPr lang="en-US" sz="48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4800" b="1" dirty="0">
                <a:latin typeface="Arial" charset="0"/>
                <a:ea typeface="Arial" charset="0"/>
                <a:cs typeface="Arial" charset="0"/>
              </a:rPr>
              <a:t>for energy and climate policy:</a:t>
            </a:r>
            <a:br>
              <a:rPr lang="en-US" sz="48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4800" b="1" dirty="0">
                <a:latin typeface="Arial" charset="0"/>
                <a:ea typeface="Arial" charset="0"/>
                <a:cs typeface="Arial" charset="0"/>
              </a:rPr>
              <a:t>the ambitious next step</a:t>
            </a:r>
            <a:endParaRPr lang="en-US" sz="5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11" y="4382323"/>
            <a:ext cx="9144000" cy="139474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/>
              <a:t>Evelina Trutnevyte, Léon F. Hirt, Nico Bauer,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Cherp</a:t>
            </a:r>
            <a:r>
              <a:rPr lang="en-US" dirty="0"/>
              <a:t>, Adam Hawkes, </a:t>
            </a:r>
          </a:p>
          <a:p>
            <a:pPr algn="ctr"/>
            <a:r>
              <a:rPr lang="en-US" dirty="0" err="1"/>
              <a:t>Oreane</a:t>
            </a:r>
            <a:r>
              <a:rPr lang="en-US" dirty="0"/>
              <a:t> Y. </a:t>
            </a:r>
            <a:r>
              <a:rPr lang="en-US" dirty="0" err="1"/>
              <a:t>Edelenbosch</a:t>
            </a:r>
            <a:r>
              <a:rPr lang="en-US" dirty="0"/>
              <a:t>, Simona </a:t>
            </a:r>
            <a:r>
              <a:rPr lang="en-US" dirty="0" err="1"/>
              <a:t>Pedde</a:t>
            </a:r>
            <a:r>
              <a:rPr lang="en-US" dirty="0"/>
              <a:t>, and Detlef P. van Vuuren</a:t>
            </a:r>
          </a:p>
          <a:p>
            <a:pPr algn="ctr"/>
            <a:endParaRPr lang="en-US" dirty="0"/>
          </a:p>
          <a:p>
            <a:pPr algn="ctr"/>
            <a:r>
              <a:rPr lang="en-US" b="1" i="1" dirty="0"/>
              <a:t>One Earth </a:t>
            </a:r>
            <a:r>
              <a:rPr lang="en-US" dirty="0"/>
              <a:t>2019, 1(4), p. 423-433, DOI: 10.1016/j.oneear.2019.12.002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24" y="119082"/>
            <a:ext cx="2776952" cy="9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8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E5680D4-6437-3BE1-833F-84861E0FEE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b="2789"/>
          <a:stretch/>
        </p:blipFill>
        <p:spPr>
          <a:xfrm>
            <a:off x="5046502" y="1312666"/>
            <a:ext cx="4208303" cy="45396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6B39F58-8AEB-7CEF-5937-168FD8D36B54}"/>
              </a:ext>
            </a:extLst>
          </p:cNvPr>
          <p:cNvSpPr/>
          <p:nvPr/>
        </p:nvSpPr>
        <p:spPr>
          <a:xfrm>
            <a:off x="149623" y="6642556"/>
            <a:ext cx="66564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Hirt et al. (2020) </a:t>
            </a:r>
            <a:r>
              <a:rPr lang="en-US" sz="1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Innovation and Societal Transitions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Trutnevyte et al. (2019) </a:t>
            </a:r>
            <a:r>
              <a:rPr lang="en-US" sz="1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Earth</a:t>
            </a:r>
            <a:endParaRPr lang="en-US" sz="10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FD6863-5CAD-D79B-4072-2AFEDEE39CDF}"/>
              </a:ext>
            </a:extLst>
          </p:cNvPr>
          <p:cNvSpPr txBox="1"/>
          <p:nvPr/>
        </p:nvSpPr>
        <p:spPr>
          <a:xfrm>
            <a:off x="9026203" y="3301202"/>
            <a:ext cx="2738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s</a:t>
            </a:r>
            <a:r>
              <a:rPr lang="en-CH" sz="1600" dirty="0"/>
              <a:t>tory-and-simulation approach</a:t>
            </a:r>
          </a:p>
          <a:p>
            <a:r>
              <a:rPr lang="en-CH" sz="1600" dirty="0"/>
              <a:t>(rather common)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03134-4102-993A-DE36-8D23AC69B8AE}"/>
              </a:ext>
            </a:extLst>
          </p:cNvPr>
          <p:cNvSpPr txBox="1"/>
          <p:nvPr/>
        </p:nvSpPr>
        <p:spPr>
          <a:xfrm>
            <a:off x="9026203" y="4780755"/>
            <a:ext cx="321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err="1"/>
              <a:t>staying</a:t>
            </a:r>
            <a:r>
              <a:rPr lang="fr-CH" sz="1600" dirty="0"/>
              <a:t> in </a:t>
            </a:r>
            <a:r>
              <a:rPr lang="fr-CH" sz="1600" dirty="0" err="1"/>
              <a:t>own</a:t>
            </a:r>
            <a:r>
              <a:rPr lang="fr-CH" sz="1600" dirty="0"/>
              <a:t> </a:t>
            </a:r>
            <a:r>
              <a:rPr lang="fr-CH" sz="1600" dirty="0" err="1"/>
              <a:t>realm</a:t>
            </a:r>
            <a:r>
              <a:rPr lang="fr-CH" sz="1600" dirty="0"/>
              <a:t> </a:t>
            </a:r>
            <a:r>
              <a:rPr lang="fr-CH" sz="1600" dirty="0" err="1"/>
              <a:t>with</a:t>
            </a:r>
            <a:r>
              <a:rPr lang="fr-CH" sz="1600" dirty="0"/>
              <a:t> </a:t>
            </a:r>
            <a:r>
              <a:rPr lang="fr-CH" sz="1600" dirty="0" err="1"/>
              <a:t>some</a:t>
            </a:r>
            <a:r>
              <a:rPr lang="fr-CH" sz="1600" dirty="0"/>
              <a:t> </a:t>
            </a:r>
            <a:r>
              <a:rPr lang="fr-CH" sz="1600" dirty="0" err="1"/>
              <a:t>brief</a:t>
            </a:r>
            <a:r>
              <a:rPr lang="fr-CH" sz="1600" dirty="0"/>
              <a:t> interactions</a:t>
            </a:r>
            <a:endParaRPr lang="en-CH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F852FB-8013-EA9F-0F71-1A60E67826AD}"/>
              </a:ext>
            </a:extLst>
          </p:cNvPr>
          <p:cNvSpPr txBox="1"/>
          <p:nvPr/>
        </p:nvSpPr>
        <p:spPr>
          <a:xfrm>
            <a:off x="9075235" y="1821649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err="1"/>
              <a:t>structurally</a:t>
            </a:r>
            <a:r>
              <a:rPr lang="fr-CH" sz="1600" dirty="0"/>
              <a:t> </a:t>
            </a:r>
            <a:r>
              <a:rPr lang="fr-CH" sz="1600" dirty="0" err="1"/>
              <a:t>modified</a:t>
            </a:r>
            <a:r>
              <a:rPr lang="fr-CH" sz="1600" dirty="0"/>
              <a:t> or new </a:t>
            </a:r>
            <a:r>
              <a:rPr lang="fr-CH" sz="1600" dirty="0" err="1"/>
              <a:t>models</a:t>
            </a:r>
            <a:endParaRPr lang="en-CH" sz="1600" dirty="0"/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11F9A18B-46C9-2BEB-C06F-9DE142ED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07" y="3247619"/>
            <a:ext cx="4668997" cy="100781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Arial" charset="0"/>
                <a:ea typeface="Arial" charset="0"/>
                <a:cs typeface="Arial" charset="0"/>
              </a:rPr>
              <a:t>Three strategies of collaboration between modelers and social science researchers </a:t>
            </a:r>
            <a:br>
              <a:rPr lang="en-US" sz="4400" b="1" dirty="0">
                <a:latin typeface="Arial" charset="0"/>
                <a:ea typeface="Arial" charset="0"/>
                <a:cs typeface="Arial" charset="0"/>
              </a:rPr>
            </a:b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47528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435B8739-4156-9696-ABB4-55E3BD74C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26" y="1807098"/>
            <a:ext cx="6344135" cy="2920416"/>
          </a:xfrm>
          <a:prstGeom prst="rect">
            <a:avLst/>
          </a:prstGeom>
        </p:spPr>
      </p:pic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24C3A3E-68ED-5B43-392A-ECDCA7E624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84" y="4978373"/>
            <a:ext cx="2412942" cy="11297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BC1FE4-8DA7-9957-DE10-8D8C9D265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155" y="4978373"/>
            <a:ext cx="2305304" cy="11297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51D940-8057-A46D-2605-9DEFEC7B5A2D}"/>
              </a:ext>
            </a:extLst>
          </p:cNvPr>
          <p:cNvSpPr txBox="1"/>
          <p:nvPr/>
        </p:nvSpPr>
        <p:spPr>
          <a:xfrm>
            <a:off x="7812913" y="4778310"/>
            <a:ext cx="1297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i="1" dirty="0"/>
              <a:t> more common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776E15-C46A-678A-9499-2E0036B4A497}"/>
              </a:ext>
            </a:extLst>
          </p:cNvPr>
          <p:cNvSpPr txBox="1"/>
          <p:nvPr/>
        </p:nvSpPr>
        <p:spPr>
          <a:xfrm>
            <a:off x="3354110" y="4778311"/>
            <a:ext cx="1080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i="1" dirty="0"/>
              <a:t> rather rare 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B8CCE9BA-7353-6F95-1BB7-3D281DD4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911"/>
            <a:ext cx="10515600" cy="100781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Arial" charset="0"/>
                <a:ea typeface="Arial" charset="0"/>
                <a:cs typeface="Arial" charset="0"/>
              </a:rPr>
              <a:t>Expected vs. delivered outputs</a:t>
            </a:r>
            <a:br>
              <a:rPr lang="en-US" sz="4400" b="1" dirty="0">
                <a:latin typeface="Arial" charset="0"/>
                <a:ea typeface="Arial" charset="0"/>
                <a:cs typeface="Arial" charset="0"/>
              </a:rPr>
            </a:br>
            <a:endParaRPr lang="en-C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D1B31B-7865-CFF0-3C74-A3A225A073DE}"/>
              </a:ext>
            </a:extLst>
          </p:cNvPr>
          <p:cNvSpPr/>
          <p:nvPr/>
        </p:nvSpPr>
        <p:spPr>
          <a:xfrm>
            <a:off x="149623" y="6642556"/>
            <a:ext cx="66564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Hirt et al. (2020) </a:t>
            </a:r>
            <a:r>
              <a:rPr lang="en-US" sz="1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Innovation and Societal Transitions</a:t>
            </a:r>
            <a:endParaRPr lang="en-US" sz="10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EEE0AC-C51B-F83A-D7D2-DD4BBDA381D6}"/>
              </a:ext>
            </a:extLst>
          </p:cNvPr>
          <p:cNvSpPr txBox="1"/>
          <p:nvPr/>
        </p:nvSpPr>
        <p:spPr>
          <a:xfrm>
            <a:off x="515837" y="2750227"/>
            <a:ext cx="1922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</a:t>
            </a:r>
            <a:r>
              <a:rPr lang="en-CH" dirty="0"/>
              <a:t>nsights from</a:t>
            </a:r>
          </a:p>
          <a:p>
            <a:pPr algn="ctr"/>
            <a:r>
              <a:rPr lang="en-CH" dirty="0"/>
              <a:t>44 peer-reviewed papers from a systematic review</a:t>
            </a:r>
          </a:p>
        </p:txBody>
      </p:sp>
    </p:spTree>
    <p:extLst>
      <p:ext uri="{BB962C8B-B14F-4D97-AF65-F5344CB8AC3E}">
        <p14:creationId xmlns:p14="http://schemas.microsoft.com/office/powerpoint/2010/main" val="53046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00C8C88-347A-173C-6A11-6A52A8BFF3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b="2789"/>
          <a:stretch/>
        </p:blipFill>
        <p:spPr>
          <a:xfrm>
            <a:off x="1953491" y="1861219"/>
            <a:ext cx="3783214" cy="40810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4C74FC-8D32-B482-3E36-7FEA1C664141}"/>
              </a:ext>
            </a:extLst>
          </p:cNvPr>
          <p:cNvSpPr txBox="1"/>
          <p:nvPr/>
        </p:nvSpPr>
        <p:spPr>
          <a:xfrm>
            <a:off x="5914580" y="2294367"/>
            <a:ext cx="33541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We need more focus on the </a:t>
            </a:r>
            <a:r>
              <a:rPr lang="en-CH" b="1" dirty="0"/>
              <a:t>merging strategy</a:t>
            </a:r>
            <a:r>
              <a:rPr lang="en-CH" dirty="0"/>
              <a:t>, following these steps:</a:t>
            </a:r>
          </a:p>
          <a:p>
            <a:pPr marL="342900" indent="-342900">
              <a:buAutoNum type="arabicPeriod"/>
            </a:pPr>
            <a:r>
              <a:rPr lang="en-CH" dirty="0"/>
              <a:t>Map assumptions in existing models</a:t>
            </a:r>
          </a:p>
          <a:p>
            <a:pPr marL="342900" indent="-342900">
              <a:buAutoNum type="arabicPeriod"/>
            </a:pPr>
            <a:r>
              <a:rPr lang="en-CH" dirty="0"/>
              <a:t>Conduct empirical research on quantifiable generalizable patterns</a:t>
            </a:r>
          </a:p>
          <a:p>
            <a:pPr marL="342900" indent="-342900">
              <a:buAutoNum type="arabicPeriod"/>
            </a:pPr>
            <a:r>
              <a:rPr lang="en-CH" dirty="0"/>
              <a:t>Modify or build new models</a:t>
            </a:r>
          </a:p>
          <a:p>
            <a:r>
              <a:rPr lang="en-CH" dirty="0"/>
              <a:t> </a:t>
            </a:r>
          </a:p>
          <a:p>
            <a:endParaRPr lang="en-CH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2EAC467-7C01-443C-8EB0-091BD3E7844F}"/>
              </a:ext>
            </a:extLst>
          </p:cNvPr>
          <p:cNvSpPr/>
          <p:nvPr/>
        </p:nvSpPr>
        <p:spPr>
          <a:xfrm>
            <a:off x="2583672" y="1861219"/>
            <a:ext cx="2916227" cy="13367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72E2EDC5-BA7C-6268-30EE-1269862CD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6555"/>
            <a:ext cx="10515600" cy="100781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Arial" charset="0"/>
                <a:ea typeface="Arial" charset="0"/>
                <a:cs typeface="Arial" charset="0"/>
              </a:rPr>
              <a:t>Futur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e perspective</a:t>
            </a:r>
            <a:br>
              <a:rPr lang="en-US" sz="4400" b="1" dirty="0">
                <a:latin typeface="Arial" charset="0"/>
                <a:ea typeface="Arial" charset="0"/>
                <a:cs typeface="Arial" charset="0"/>
              </a:rPr>
            </a:b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408573355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p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IBM Plex Sans</vt:lpstr>
      <vt:lpstr>Times New Roman</vt:lpstr>
      <vt:lpstr>2_Custom Design</vt:lpstr>
      <vt:lpstr>Depth</vt:lpstr>
      <vt:lpstr>3_Custom Design</vt:lpstr>
      <vt:lpstr>4_Custom Design</vt:lpstr>
      <vt:lpstr>5_Custom Design</vt:lpstr>
      <vt:lpstr>Societal transformations in models for energy and climate policy: the ambitious next step</vt:lpstr>
      <vt:lpstr>Three strategies of collaboration between modelers and social science researchers  </vt:lpstr>
      <vt:lpstr>Expected vs. delivered outputs </vt:lpstr>
      <vt:lpstr>Future perspective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Ramona Lorenz</dc:creator>
  <cp:lastModifiedBy>Ramona Gulde</cp:lastModifiedBy>
  <cp:revision>111</cp:revision>
  <dcterms:created xsi:type="dcterms:W3CDTF">2020-02-07T10:39:34Z</dcterms:created>
  <dcterms:modified xsi:type="dcterms:W3CDTF">2023-03-20T13:30:56Z</dcterms:modified>
</cp:coreProperties>
</file>