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703" r:id="rId5"/>
    <p:sldMasterId id="2147483688" r:id="rId6"/>
    <p:sldMasterId id="2147483719" r:id="rId7"/>
    <p:sldMasterId id="2147483721" r:id="rId8"/>
  </p:sldMasterIdLst>
  <p:notesMasterIdLst>
    <p:notesMasterId r:id="rId14"/>
  </p:notesMasterIdLst>
  <p:handoutMasterIdLst>
    <p:handoutMasterId r:id="rId15"/>
  </p:handoutMasterIdLst>
  <p:sldIdLst>
    <p:sldId id="446" r:id="rId9"/>
    <p:sldId id="453" r:id="rId10"/>
    <p:sldId id="381" r:id="rId11"/>
    <p:sldId id="603" r:id="rId12"/>
    <p:sldId id="604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 RUIJVEN Bas" initials="VB" lastIdx="1" clrIdx="0">
    <p:extLst>
      <p:ext uri="{19B8F6BF-5375-455C-9EA6-DF929625EA0E}">
        <p15:presenceInfo xmlns:p15="http://schemas.microsoft.com/office/powerpoint/2012/main" userId="S::vanruijv@iiasa.ac.at::67152702-3ede-4b10-aa35-40799dd55c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2854A3"/>
    <a:srgbClr val="00589E"/>
    <a:srgbClr val="005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A3CA6-9AB9-42DD-B53A-04A17659602C}" v="12" dt="2023-03-10T16:24:53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83" autoAdjust="0"/>
  </p:normalViewPr>
  <p:slideViewPr>
    <p:cSldViewPr snapToGrid="0">
      <p:cViewPr varScale="1">
        <p:scale>
          <a:sx n="86" d="100"/>
          <a:sy n="86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8CE3CE-7885-5440-B7D2-D1C38EEAB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AEB30-D659-F04F-8BCA-7E5755820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0766-B385-064C-89E0-D696CB68EF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23E2-02F7-644F-99F5-08AC3BA5E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332E-8893-FE4E-9A25-93BB30EFA0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A1DD-B70C-B048-99CA-ED854228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39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88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environment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356103"/>
            <a:ext cx="11229935" cy="13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Click to edit subtitle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Select the layout “Title slide” for a version without the print tag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4811809"/>
            <a:ext cx="11229933" cy="1072066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/>
              <a:t>Click to edit name and conference/location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E718577-4CF6-8044-878E-EF68A850957E}"/>
              </a:ext>
            </a:extLst>
          </p:cNvPr>
          <p:cNvSpPr txBox="1">
            <a:spLocks/>
          </p:cNvSpPr>
          <p:nvPr userDrawn="1"/>
        </p:nvSpPr>
        <p:spPr>
          <a:xfrm>
            <a:off x="5721178" y="6064524"/>
            <a:ext cx="6098100" cy="53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</a:pPr>
            <a:r>
              <a:rPr lang="en-GB" sz="17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consider the environment before printing this slide deck</a:t>
            </a:r>
          </a:p>
          <a:p>
            <a:pPr algn="r"/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all-free-download.com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Environmental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icons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310835,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BSGstudio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AT" sz="1175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</a:t>
            </a:r>
            <a:r>
              <a:rPr lang="de-AT" sz="11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FB961A8-4483-D343-BE95-350DFA0380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601" y="6006687"/>
            <a:ext cx="5334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0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439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437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3768604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,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977546"/>
            <a:ext cx="11308373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629663" y="3768160"/>
            <a:ext cx="3970531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1891081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2017525"/>
            <a:ext cx="1829334" cy="43227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40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Section #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713" y="2741044"/>
            <a:ext cx="8911916" cy="653341"/>
          </a:xfrm>
        </p:spPr>
        <p:txBody>
          <a:bodyPr vert="horz" lIns="0" tIns="36000" rIns="0" bIns="36000" rtlCol="0" anchor="b">
            <a:normAutofit/>
          </a:bodyPr>
          <a:lstStyle>
            <a:lvl1pPr>
              <a:defRPr lang="de-DE" sz="4000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section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3685633"/>
            <a:ext cx="8912680" cy="2465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094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417888"/>
            <a:ext cx="11229935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Click to edit subtitle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5083662"/>
            <a:ext cx="11229933" cy="936139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/>
              <a:t>Click to edit name and conference/location</a:t>
            </a:r>
          </a:p>
        </p:txBody>
      </p:sp>
    </p:spTree>
    <p:extLst>
      <p:ext uri="{BB962C8B-B14F-4D97-AF65-F5344CB8AC3E}">
        <p14:creationId xmlns:p14="http://schemas.microsoft.com/office/powerpoint/2010/main" val="1761491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11495912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3453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5610575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6246421" y="1270000"/>
            <a:ext cx="5612204" cy="488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597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287177"/>
            <a:ext cx="11495912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4246309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287177"/>
            <a:ext cx="11308373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971734" y="3426088"/>
            <a:ext cx="4654674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337368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417888"/>
            <a:ext cx="11229935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Click to edit subtitle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5083662"/>
            <a:ext cx="11229933" cy="936139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/>
              <a:t>Click to edit name and conference/location</a:t>
            </a:r>
          </a:p>
        </p:txBody>
      </p:sp>
    </p:spTree>
    <p:extLst>
      <p:ext uri="{BB962C8B-B14F-4D97-AF65-F5344CB8AC3E}">
        <p14:creationId xmlns:p14="http://schemas.microsoft.com/office/powerpoint/2010/main" val="2908937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2713" y="881742"/>
            <a:ext cx="10648188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49" y="1439013"/>
            <a:ext cx="11497077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1437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748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173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2104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 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2713" y="881740"/>
            <a:ext cx="10648188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977546"/>
            <a:ext cx="11495912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947084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 (2),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0"/>
            <a:ext cx="10655300" cy="104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lang="en-US" sz="3600" i="1" noProof="0" dirty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marL="0" lvl="0" indent="0">
              <a:buNone/>
            </a:pPr>
            <a:r>
              <a:rPr lang="en-US" noProof="0"/>
              <a:t>Click to add claim</a:t>
            </a:r>
            <a:br>
              <a:rPr lang="en-US" noProof="0"/>
            </a:br>
            <a:r>
              <a:rPr lang="en-US" noProof="0"/>
              <a:t>with a second line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977546"/>
            <a:ext cx="11308373" cy="4006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629663" y="3768160"/>
            <a:ext cx="3970531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220270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2017525"/>
            <a:ext cx="1829334" cy="43227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40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Section #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713" y="2741044"/>
            <a:ext cx="8911916" cy="653341"/>
          </a:xfrm>
        </p:spPr>
        <p:txBody>
          <a:bodyPr vert="horz" lIns="0" tIns="36000" rIns="0" bIns="36000" rtlCol="0" anchor="b">
            <a:normAutofit/>
          </a:bodyPr>
          <a:lstStyle>
            <a:lvl1pPr>
              <a:defRPr lang="de-DE" sz="4000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section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3685633"/>
            <a:ext cx="8912680" cy="2465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725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639214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IBM Plex Sans" panose="020B050305020300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852484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IBM Plex Sans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8485" y="5635963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/>
              <a:t>Date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8742" y="563596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/>
              <a:t>Name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599" y="5635964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/>
              <a:t>Page number</a:t>
            </a:r>
          </a:p>
        </p:txBody>
      </p:sp>
      <p:sp>
        <p:nvSpPr>
          <p:cNvPr id="13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98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8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7083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26"/>
            <a:ext cx="10515600" cy="1164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2903"/>
            <a:ext cx="5181600" cy="363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2903"/>
            <a:ext cx="5181600" cy="363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36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4"/>
            <a:ext cx="7493000" cy="115545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add more information</a:t>
            </a:r>
            <a:r>
              <a:rPr lang="is-IS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674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199"/>
            <a:ext cx="10515600" cy="888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4C261-6179-4906-BFEC-45CCB27741F1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5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 dirty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de-DE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r>
              <a:rPr lang="de-AT"/>
              <a:t>Use 'Header &amp; Footer - Date' to set second footer line</a:t>
            </a:r>
            <a:endParaRPr lang="en-GB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Use 'Header &amp; Footer - Footer' to set the first footer line</a:t>
            </a:r>
            <a:endParaRPr lang="en-GB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50" y="1439013"/>
            <a:ext cx="5614416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6222671" y="1438275"/>
            <a:ext cx="5614416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659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 - CC BY 4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6"/>
            <a:ext cx="7493000" cy="1148080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add more information</a:t>
            </a:r>
            <a:r>
              <a:rPr lang="is-IS"/>
              <a:t>…</a:t>
            </a:r>
            <a:endParaRPr lang="en-US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CE6EA96-8E49-2940-934C-149BDDADB7B4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Creative Commons Attribution 4.0 International License </a:t>
            </a:r>
            <a:endParaRPr lang="en-US" sz="140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4B80A1-23C1-7740-B8D3-1DA8B9D5F5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11495912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874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2713" y="1275644"/>
            <a:ext cx="11495912" cy="47085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</p:spTree>
    <p:extLst>
      <p:ext uri="{BB962C8B-B14F-4D97-AF65-F5344CB8AC3E}">
        <p14:creationId xmlns:p14="http://schemas.microsoft.com/office/powerpoint/2010/main" val="18245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y-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752BF138-1775-6148-A974-5C16BE3099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4A74F14-897C-6E4D-9528-D7A9EF6FDA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D5C5EC56-06C5-7043-8E2C-AC0D3AF234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542429B-F3DE-644E-A4AB-CEBD3E936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50251" y="1287177"/>
            <a:ext cx="11308373" cy="4697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3E748C-3200-384B-833D-A6D019DB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22400" y="6001118"/>
            <a:ext cx="9971315" cy="29260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GB" noProof="0"/>
              <a:t>Click to edit caption</a:t>
            </a:r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D502433B-089C-7144-A4B1-6A1760057C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 rot="16200000">
            <a:off x="-1971734" y="3426088"/>
            <a:ext cx="4654674" cy="38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600">
                <a:solidFill>
                  <a:srgbClr val="7F7F7F"/>
                </a:solidFill>
              </a:defRPr>
            </a:lvl1pPr>
          </a:lstStyle>
          <a:p>
            <a:pPr marL="271463" lvl="0" indent="-271463" algn="r"/>
            <a:r>
              <a:rPr lang="en-GB" noProof="0"/>
              <a:t>Click to edit y-label</a:t>
            </a:r>
          </a:p>
        </p:txBody>
      </p:sp>
    </p:spTree>
    <p:extLst>
      <p:ext uri="{BB962C8B-B14F-4D97-AF65-F5344CB8AC3E}">
        <p14:creationId xmlns:p14="http://schemas.microsoft.com/office/powerpoint/2010/main" val="333994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54BEB4E2-004E-2A4A-A4E5-791ECEE48A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E624A94B-69A8-A64E-AC8E-D406AC1674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endParaRPr lang="en-GB" noProof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7A718F5-12AB-7444-AEA8-0CAA0EF22F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D7969FA-78A3-8649-902C-D12F28E35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62713" y="1270661"/>
            <a:ext cx="5610575" cy="4882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6246421" y="1270662"/>
            <a:ext cx="5612204" cy="488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883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7D5EB1-8B5A-C34D-BAA2-CFA49CBAF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5601" y="881742"/>
            <a:ext cx="10655300" cy="50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3600" i="1" baseline="0">
                <a:solidFill>
                  <a:schemeClr val="tx2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en-US" noProof="0"/>
              <a:t>Click to add claim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29D5D4-C64B-074D-8279-BA239F46B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  <a:endParaRPr lang="de-DE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EB4B0E75-1EF5-3F4E-9763-1ADA2EE8CD8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774733" y="6548750"/>
            <a:ext cx="9084295" cy="230266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EB8A87EB-53EF-6C4E-AEB5-195A5FC670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79ECAAF-9C72-C046-8E8B-212A51577E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61949" y="1439013"/>
            <a:ext cx="11497077" cy="47124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565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B164D5-1A33-8A4B-AFAD-249DDCD3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63" y="1961663"/>
            <a:ext cx="11229423" cy="1325563"/>
          </a:xfrm>
          <a:prstGeom prst="rect">
            <a:avLst/>
          </a:prstGeom>
        </p:spPr>
        <p:txBody>
          <a:bodyPr vert="horz" lIns="36000" tIns="36000" rIns="36000" bIns="36000" rtlCol="0" anchor="b">
            <a:normAutofit/>
          </a:bodyPr>
          <a:lstStyle/>
          <a:p>
            <a:r>
              <a:rPr lang="en-GB"/>
              <a:t>Click to </a:t>
            </a:r>
            <a:r>
              <a:rPr lang="en-GB" noProof="0"/>
              <a:t>edit</a:t>
            </a:r>
            <a:r>
              <a:rPr lang="en-GB"/>
              <a:t> title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95F1087B-A5F9-C84D-8FC7-3CA8ECEA127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60876" y="293886"/>
            <a:ext cx="2159611" cy="452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0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4000" b="0" kern="1200" noProof="0" smtClean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+mj-lt"/>
          <a:ea typeface="+mj-ea"/>
          <a:cs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pic>
        <p:nvPicPr>
          <p:cNvPr id="14" name="Picture 1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4733" y="655754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288" y="6557549"/>
            <a:ext cx="807720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lang="en-US" sz="1400" b="0" i="0" kern="1200" noProof="0" smtClean="0">
                <a:solidFill>
                  <a:schemeClr val="bg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3" y="161470"/>
            <a:ext cx="8911916" cy="684000"/>
          </a:xfrm>
          <a:prstGeom prst="rect">
            <a:avLst/>
          </a:prstGeom>
        </p:spPr>
        <p:txBody>
          <a:bodyPr vert="horz" lIns="0" tIns="36000" rIns="0" bIns="36000" rtlCol="0" anchor="ctr">
            <a:noAutofit/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4731" y="6310241"/>
            <a:ext cx="9084296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lang="en-US" sz="1400" b="0" i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62713" y="1270660"/>
            <a:ext cx="11496314" cy="488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2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0" i="0" kern="1200" noProof="0" dirty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5425" marR="0" indent="-2254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 panose="020B0604020202020204" pitchFamily="34" charset="0"/>
        <a:buChar char="•"/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8650" marR="0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6"/>
        </a:buBlip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55663" marR="0" indent="-227013" algn="l" defTabSz="8953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/>
        <a:buChar char="•"/>
        <a:tabLst/>
        <a:defRPr kumimoji="0" lang="en-US" sz="24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00150" marR="0" indent="-344488" algn="l" defTabSz="7143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6"/>
        </a:buBlip>
        <a:tabLst/>
        <a:defRPr kumimoji="0" lang="en-US" sz="24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25575" marR="0" indent="-166688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tabLst/>
        <a:defRPr kumimoji="0" lang="en-US" sz="1000" b="0" i="0" u="none" strike="noStrike" kern="0" cap="none" spc="0" normalizeH="0" baseline="0" noProof="0" dirty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4733" y="655754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288" y="6557549"/>
            <a:ext cx="807720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lang="en-US" sz="1400" b="0" i="0" kern="1200" noProof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fld id="{838B0777-827F-8D42-90B1-61394C340E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3" y="197422"/>
            <a:ext cx="8911916" cy="612000"/>
          </a:xfrm>
          <a:prstGeom prst="rect">
            <a:avLst/>
          </a:prstGeom>
        </p:spPr>
        <p:txBody>
          <a:bodyPr vert="horz" lIns="0" tIns="36000" rIns="0" bIns="36000" rtlCol="0" anchor="ctr">
            <a:noAutofit/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4731" y="6310241"/>
            <a:ext cx="9084296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lang="en-US" sz="1400" b="0" i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62713" y="1270660"/>
            <a:ext cx="11496314" cy="488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58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70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0" i="0" kern="1200" noProof="0" dirty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5425" marR="0" indent="-2254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 panose="020B0604020202020204" pitchFamily="34" charset="0"/>
        <a:buChar char="•"/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8650" marR="0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4"/>
        </a:buBlip>
        <a:tabLst/>
        <a:defRPr kumimoji="0" lang="en-US" sz="32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55663" marR="0" indent="-227013" algn="l" defTabSz="8953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Arial"/>
        <a:buChar char="•"/>
        <a:tabLst/>
        <a:defRPr kumimoji="0" lang="en-US" sz="28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00150" marR="0" indent="-344488" algn="l" defTabSz="7143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Blip>
          <a:blip r:embed="rId14"/>
        </a:buBlip>
        <a:tabLst/>
        <a:defRPr kumimoji="0" lang="en-US" sz="2800" b="0" i="0" u="none" strike="noStrike" kern="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25575" marR="0" indent="-166688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tabLst/>
        <a:defRPr kumimoji="0" lang="en-US" sz="1000" b="0" i="0" u="none" strike="noStrike" kern="0" cap="none" spc="0" normalizeH="0" baseline="0" noProof="0" dirty="0">
          <a:ln>
            <a:noFill/>
          </a:ln>
          <a:solidFill>
            <a:srgbClr val="000000"/>
          </a:solidFill>
          <a:effectLst/>
          <a:uLnTx/>
          <a:uFillTx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30000">
              <a:srgbClr val="2E79BE"/>
            </a:gs>
            <a:gs pos="76000">
              <a:srgbClr val="316F95"/>
            </a:gs>
            <a:gs pos="100000">
              <a:schemeClr val="accent5">
                <a:lumMod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9408" y="1238772"/>
            <a:ext cx="10515600" cy="814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92941"/>
            <a:ext cx="10515600" cy="3984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9D63FC0-4276-4945-B37D-E50D39A60A3D}" type="datetimeFigureOut">
              <a:rPr lang="de-DE" smtClean="0"/>
              <a:pPr/>
              <a:t>13.03.2023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02D04A-1377-45BB-952A-F0DFED4A1B9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09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4180812" y="6350727"/>
            <a:ext cx="4429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European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Union’s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Horizon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7" y="127047"/>
            <a:ext cx="2681701" cy="9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938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C261-6179-4906-BFEC-45CCB27741F1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DE2-EFC9-46D5-8C9F-16371091C849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347007"/>
            <a:ext cx="44351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European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Union’s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Horizon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de-DE" sz="1000" b="0" i="0" u="none" strike="noStrike" cap="none" normalizeH="0" baseline="0" err="1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rgbClr val="316F9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15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55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511" y="1995055"/>
            <a:ext cx="9144000" cy="258618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Global scenarios of residential heating and cooling </a:t>
            </a:r>
            <a:br>
              <a:rPr lang="en-US" sz="4400" dirty="0"/>
            </a:br>
            <a:r>
              <a:rPr lang="en-US" sz="4400" dirty="0"/>
              <a:t>energy demand and CO</a:t>
            </a:r>
            <a:r>
              <a:rPr lang="en-US" sz="2800" dirty="0"/>
              <a:t>2</a:t>
            </a:r>
            <a:r>
              <a:rPr lang="en-US" sz="4400" dirty="0"/>
              <a:t> emissions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208" y="4772515"/>
            <a:ext cx="9144000" cy="948312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Climatic Change (2021) 168:14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https://doi.org/10.1007/s10584-021-03229-3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6E83289-C0F9-4A34-BAF8-5F8A87F38814}"/>
              </a:ext>
            </a:extLst>
          </p:cNvPr>
          <p:cNvSpPr txBox="1">
            <a:spLocks/>
          </p:cNvSpPr>
          <p:nvPr/>
        </p:nvSpPr>
        <p:spPr>
          <a:xfrm>
            <a:off x="1535700" y="3429000"/>
            <a:ext cx="9400811" cy="543489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600" b="0" kern="120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IBM Plex Sans" panose="020B0503050203000203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sz="2400" spc="0" dirty="0">
                <a:latin typeface="Calibri" panose="020F0502020204030204" pitchFamily="34" charset="0"/>
              </a:rPr>
              <a:t>Alessio Mastrucci, Bas van </a:t>
            </a:r>
            <a:r>
              <a:rPr lang="en-US" sz="2400" spc="0" dirty="0" err="1">
                <a:latin typeface="Calibri" panose="020F0502020204030204" pitchFamily="34" charset="0"/>
              </a:rPr>
              <a:t>Ruijven</a:t>
            </a:r>
            <a:r>
              <a:rPr lang="en-US" sz="2400" spc="0" dirty="0">
                <a:latin typeface="Calibri" panose="020F0502020204030204" pitchFamily="34" charset="0"/>
              </a:rPr>
              <a:t>, Edward Byers, Miguel Poblete‑Cazenave, Shonali Pachauri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A705B6-C8F9-7E26-2D9C-79A2A214F6CE}"/>
              </a:ext>
            </a:extLst>
          </p:cNvPr>
          <p:cNvSpPr txBox="1">
            <a:spLocks/>
          </p:cNvSpPr>
          <p:nvPr/>
        </p:nvSpPr>
        <p:spPr>
          <a:xfrm>
            <a:off x="1643511" y="3939511"/>
            <a:ext cx="9144000" cy="33735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IBM Plex Sans" panose="020B0503050203000203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latin typeface="Calibri" panose="020F0502020204030204" pitchFamily="34" charset="0"/>
              </a:rPr>
              <a:t>International Institute for Applied Systems Analysis (IIASA)</a:t>
            </a:r>
            <a:endParaRPr lang="de-DE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09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6382D-6D9C-48EC-8835-70CDDD93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1232" y="269038"/>
            <a:ext cx="8207478" cy="543489"/>
          </a:xfrm>
        </p:spPr>
        <p:txBody>
          <a:bodyPr>
            <a:noAutofit/>
          </a:bodyPr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6A650-251B-40F7-997A-7E67F354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545" y="1520547"/>
            <a:ext cx="10350910" cy="43772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Motivations:</a:t>
            </a:r>
          </a:p>
          <a:p>
            <a:pPr>
              <a:lnSpc>
                <a:spcPct val="100000"/>
              </a:lnSpc>
            </a:pPr>
            <a:r>
              <a:rPr lang="en-US" dirty="0"/>
              <a:t>Buildings account for 36% of global final energy demand and are key to mitigating climate change.</a:t>
            </a:r>
          </a:p>
          <a:p>
            <a:pPr>
              <a:lnSpc>
                <a:spcPct val="100000"/>
              </a:lnSpc>
            </a:pPr>
            <a:r>
              <a:rPr lang="en-US" dirty="0"/>
              <a:t>Most global scenario studies lack granularity and overlook heterogeneity in the building sector, limiting the evaluation of demand transformations.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Objectives:</a:t>
            </a:r>
          </a:p>
          <a:p>
            <a:r>
              <a:rPr lang="en-US" dirty="0"/>
              <a:t>Develop global residential building scenarios for the shared socioeconomic pathways (SSPs) 1–3. </a:t>
            </a:r>
          </a:p>
          <a:p>
            <a:r>
              <a:rPr lang="en-US" dirty="0"/>
              <a:t>Assess the evolution of building stock, energy demand, and CO</a:t>
            </a:r>
            <a:r>
              <a:rPr lang="en-US" sz="1900" dirty="0"/>
              <a:t>2</a:t>
            </a:r>
            <a:r>
              <a:rPr lang="en-US" dirty="0"/>
              <a:t> emissions for space heating and cooling with the bottom-up model </a:t>
            </a:r>
            <a:r>
              <a:rPr lang="en-US" dirty="0" err="1"/>
              <a:t>MESSAGEix</a:t>
            </a:r>
            <a:r>
              <a:rPr lang="en-US" dirty="0"/>
              <a:t>-Buildings.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35FD8-515D-497A-9B72-CB6D5F93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DE2-EFC9-46D5-8C9F-16371091C84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17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66345B1-4AA1-42A3-B8C1-19329057F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492" y="2125928"/>
            <a:ext cx="6616615" cy="397841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9CF7A-724E-4F56-8CE0-15C6AA3B480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8B0777-827F-8D42-90B1-61394C340E6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4DDAFF-185D-4744-A382-B44C010F7638}"/>
              </a:ext>
            </a:extLst>
          </p:cNvPr>
          <p:cNvSpPr txBox="1"/>
          <p:nvPr/>
        </p:nvSpPr>
        <p:spPr>
          <a:xfrm>
            <a:off x="8469745" y="2341487"/>
            <a:ext cx="3722255" cy="89255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en-US" b="1" dirty="0"/>
              <a:t>Variable Degree Days </a:t>
            </a:r>
          </a:p>
          <a:p>
            <a:r>
              <a:rPr lang="en-US" i="1" dirty="0"/>
              <a:t>calculated over a spatial grid</a:t>
            </a:r>
          </a:p>
          <a:p>
            <a:r>
              <a:rPr lang="en-US" sz="1600" i="1" dirty="0"/>
              <a:t>Ref: Mastrucci et al., 2019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136A1A-620D-4D9E-B8F1-FE55488A262B}"/>
              </a:ext>
            </a:extLst>
          </p:cNvPr>
          <p:cNvSpPr txBox="1"/>
          <p:nvPr/>
        </p:nvSpPr>
        <p:spPr>
          <a:xfrm>
            <a:off x="228241" y="3602937"/>
            <a:ext cx="243771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Material Flow Analysis</a:t>
            </a:r>
          </a:p>
          <a:p>
            <a:r>
              <a:rPr lang="en-US" i="1" dirty="0"/>
              <a:t>New constructions </a:t>
            </a:r>
          </a:p>
          <a:p>
            <a:r>
              <a:rPr lang="en-US" i="1" dirty="0"/>
              <a:t>and demolitions</a:t>
            </a:r>
          </a:p>
          <a:p>
            <a:r>
              <a:rPr lang="en-US" sz="1600" i="1" dirty="0"/>
              <a:t>Ref: Sartori et al., 2016</a:t>
            </a:r>
            <a:endParaRPr lang="en-US" sz="2000" i="1" dirty="0"/>
          </a:p>
          <a:p>
            <a:endParaRPr lang="en-US" sz="2400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E1ECC8-6B24-4DC4-8F64-72B7C0766C42}"/>
              </a:ext>
            </a:extLst>
          </p:cNvPr>
          <p:cNvSpPr txBox="1"/>
          <p:nvPr/>
        </p:nvSpPr>
        <p:spPr>
          <a:xfrm>
            <a:off x="8469745" y="3457881"/>
            <a:ext cx="34789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Discrete choice models </a:t>
            </a:r>
            <a:endParaRPr lang="en-US" i="1" dirty="0"/>
          </a:p>
          <a:p>
            <a:r>
              <a:rPr lang="en-US" i="1" dirty="0"/>
              <a:t>Household decisions on renovation, new construction, and fuel switches based on life-cycle costs (investment, operation, intangible)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BC6548-4024-4757-A604-4FB22DDDC663}"/>
              </a:ext>
            </a:extLst>
          </p:cNvPr>
          <p:cNvSpPr txBox="1"/>
          <p:nvPr/>
        </p:nvSpPr>
        <p:spPr>
          <a:xfrm>
            <a:off x="228241" y="2341487"/>
            <a:ext cx="24377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Projections</a:t>
            </a:r>
          </a:p>
          <a:p>
            <a:r>
              <a:rPr lang="en-US" i="1" dirty="0"/>
              <a:t>Building types, </a:t>
            </a:r>
          </a:p>
          <a:p>
            <a:r>
              <a:rPr lang="en-US" i="1" dirty="0"/>
              <a:t>slums, floorspace, …</a:t>
            </a:r>
            <a:endParaRPr lang="en-US" sz="20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C3FAC2-6185-4756-8B08-CC332ADA2AFA}"/>
              </a:ext>
            </a:extLst>
          </p:cNvPr>
          <p:cNvSpPr txBox="1"/>
          <p:nvPr/>
        </p:nvSpPr>
        <p:spPr>
          <a:xfrm>
            <a:off x="3542538" y="3108664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Scenario runs</a:t>
            </a:r>
            <a:endParaRPr lang="en-AT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3CEC91-5A73-EE1E-CF80-72934F3F1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1232" y="269038"/>
            <a:ext cx="8207478" cy="543489"/>
          </a:xfrm>
        </p:spPr>
        <p:txBody>
          <a:bodyPr>
            <a:noAutofit/>
          </a:bodyPr>
          <a:lstStyle/>
          <a:p>
            <a:r>
              <a:rPr lang="en-US" sz="3200" dirty="0"/>
              <a:t>Methods: </a:t>
            </a:r>
            <a:r>
              <a:rPr lang="en-US" sz="3200" dirty="0" err="1"/>
              <a:t>MESSAGEix</a:t>
            </a:r>
            <a:r>
              <a:rPr lang="en-US" sz="3200" dirty="0"/>
              <a:t>-Buildings model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4F0255-29FB-B1C0-A386-5C408FBC6175}"/>
              </a:ext>
            </a:extLst>
          </p:cNvPr>
          <p:cNvCxnSpPr>
            <a:cxnSpLocks/>
          </p:cNvCxnSpPr>
          <p:nvPr/>
        </p:nvCxnSpPr>
        <p:spPr>
          <a:xfrm>
            <a:off x="1621410" y="2523281"/>
            <a:ext cx="1858082" cy="244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A08556-8B0D-8311-BE9B-02FE746E27B9}"/>
              </a:ext>
            </a:extLst>
          </p:cNvPr>
          <p:cNvCxnSpPr>
            <a:cxnSpLocks/>
          </p:cNvCxnSpPr>
          <p:nvPr/>
        </p:nvCxnSpPr>
        <p:spPr>
          <a:xfrm>
            <a:off x="2546352" y="3784731"/>
            <a:ext cx="1044880" cy="411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6063C5-F8E6-5C2F-598C-41723ABF7123}"/>
              </a:ext>
            </a:extLst>
          </p:cNvPr>
          <p:cNvCxnSpPr>
            <a:cxnSpLocks/>
          </p:cNvCxnSpPr>
          <p:nvPr/>
        </p:nvCxnSpPr>
        <p:spPr>
          <a:xfrm flipV="1">
            <a:off x="7473870" y="3664424"/>
            <a:ext cx="939975" cy="600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050AF0-327C-DCA9-5CA8-6684FB1C6713}"/>
              </a:ext>
            </a:extLst>
          </p:cNvPr>
          <p:cNvCxnSpPr>
            <a:cxnSpLocks/>
          </p:cNvCxnSpPr>
          <p:nvPr/>
        </p:nvCxnSpPr>
        <p:spPr>
          <a:xfrm flipV="1">
            <a:off x="7608627" y="2523281"/>
            <a:ext cx="861118" cy="263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FA8114B-C793-8FE1-687B-C84EFF0CB693}"/>
              </a:ext>
            </a:extLst>
          </p:cNvPr>
          <p:cNvSpPr txBox="1">
            <a:spLocks/>
          </p:cNvSpPr>
          <p:nvPr/>
        </p:nvSpPr>
        <p:spPr>
          <a:xfrm>
            <a:off x="1462182" y="1156008"/>
            <a:ext cx="10350910" cy="8473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Bottom-up global framework</a:t>
            </a:r>
            <a:r>
              <a:rPr lang="en-US" sz="2000" b="0" i="0" u="none" strike="noStrike" baseline="0" dirty="0">
                <a:latin typeface="STIX-Regular"/>
              </a:rPr>
              <a:t> </a:t>
            </a:r>
            <a:r>
              <a:rPr lang="en-US" sz="2000" dirty="0"/>
              <a:t>with improved granularity and building dynamics</a:t>
            </a:r>
          </a:p>
          <a:p>
            <a:r>
              <a:rPr lang="en-US" sz="2000" dirty="0"/>
              <a:t> Soft-linked to an integrated assessment model (IAM) </a:t>
            </a:r>
          </a:p>
        </p:txBody>
      </p:sp>
    </p:spTree>
    <p:extLst>
      <p:ext uri="{BB962C8B-B14F-4D97-AF65-F5344CB8AC3E}">
        <p14:creationId xmlns:p14="http://schemas.microsoft.com/office/powerpoint/2010/main" val="275361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18AF-B0F1-4E1B-A201-41A9AC9B9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0147" y="187036"/>
            <a:ext cx="8524760" cy="62922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Residential energy demand for heating and cooling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DC97F0-BB6B-41A8-BAC8-DA8F6386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515-13C8-4E58-9CE8-B1EF96113DD6}" type="slidenum">
              <a:rPr lang="en-US" smtClean="0"/>
              <a:t>4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58FE87E-589A-4A4B-B6AA-E11644205C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54" y="1335824"/>
            <a:ext cx="6294112" cy="51309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994375-F406-833C-E0AB-537C9135666D}"/>
              </a:ext>
            </a:extLst>
          </p:cNvPr>
          <p:cNvSpPr txBox="1">
            <a:spLocks/>
          </p:cNvSpPr>
          <p:nvPr/>
        </p:nvSpPr>
        <p:spPr>
          <a:xfrm>
            <a:off x="6796725" y="1397673"/>
            <a:ext cx="5052768" cy="43772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Final energy for </a:t>
            </a:r>
            <a:r>
              <a:rPr lang="en-US" sz="2000" b="1" dirty="0"/>
              <a:t>space heating </a:t>
            </a:r>
            <a:r>
              <a:rPr lang="en-US" sz="2000" dirty="0"/>
              <a:t>is dominated by the global North and decreases as a results of progressive energy efficiency improvements, especially in SSP1.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Energy for </a:t>
            </a:r>
            <a:r>
              <a:rPr lang="en-US" sz="2000" b="1" dirty="0"/>
              <a:t>space cooling </a:t>
            </a:r>
            <a:r>
              <a:rPr lang="en-US" sz="2000" dirty="0"/>
              <a:t>will double in SSP3 and triple in SSP1 by 2050, driven by population growth, air-conditioning uptake and larger housing size in the global South.</a:t>
            </a:r>
          </a:p>
        </p:txBody>
      </p:sp>
    </p:spTree>
    <p:extLst>
      <p:ext uri="{BB962C8B-B14F-4D97-AF65-F5344CB8AC3E}">
        <p14:creationId xmlns:p14="http://schemas.microsoft.com/office/powerpoint/2010/main" val="357344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18AF-B0F1-4E1B-A201-41A9AC9B9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9574" y="246452"/>
            <a:ext cx="8515333" cy="62922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Residential CO2 emissions for heating and cooling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DC97F0-BB6B-41A8-BAC8-DA8F6386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515-13C8-4E58-9CE8-B1EF96113DD6}" type="slidenum">
              <a:rPr lang="en-US" smtClean="0"/>
              <a:t>5</a:t>
            </a:fld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0C6EAA7-F81C-42C3-A862-B142BE0A46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36" y="1540886"/>
            <a:ext cx="6344507" cy="40115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C094E1-055C-9F5F-7019-5A7B7E4A6A0C}"/>
              </a:ext>
            </a:extLst>
          </p:cNvPr>
          <p:cNvSpPr txBox="1"/>
          <p:nvPr/>
        </p:nvSpPr>
        <p:spPr>
          <a:xfrm>
            <a:off x="7087385" y="1425558"/>
            <a:ext cx="510461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sz="9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emissions for </a:t>
            </a: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space heating </a:t>
            </a: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will decrease globally between 34.4 (SSP3) and 52.5% (SSP1) by 2050 under energy efficiency improvements and electrification.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sz="9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emissions fo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space cooling </a:t>
            </a:r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will increase globally by 58.2 (SSP1) to 85.2% (SSP3) by 2050, due to the stark rise of cooling demand in developing countries, especially from mid- and high-income households.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STIX-Regular"/>
              </a:rPr>
              <a:t>This study can support further analysis of buildings mitigation strategies and joint assessment with other sectors in IAMs, to inform policies towards reaching global climate and sustainable development targets.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3131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asa_ene_template_16-9.potx" id="{A7EBBAB4-C470-44A0-8E7C-AEA34792476F}" vid="{B3387D9E-8095-4014-976E-8A23C03F74F6}"/>
    </a:ext>
  </a:extLst>
</a:theme>
</file>

<file path=ppt/theme/theme2.xml><?xml version="1.0" encoding="utf-8"?>
<a:theme xmlns:a="http://schemas.openxmlformats.org/drawingml/2006/main" name="Standard slides content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asa_ene_template_16-9.potx" id="{A7EBBAB4-C470-44A0-8E7C-AEA34792476F}" vid="{E2A4B241-CC38-4FF1-8657-0D69BBCEDC82}"/>
    </a:ext>
  </a:extLst>
</a:theme>
</file>

<file path=ppt/theme/theme3.xml><?xml version="1.0" encoding="utf-8"?>
<a:theme xmlns:a="http://schemas.openxmlformats.org/drawingml/2006/main" name="Standard content (only top-right-corner logo)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asa_ene_template_16-9.potx" id="{A7EBBAB4-C470-44A0-8E7C-AEA34792476F}" vid="{7EFF84C9-C32A-4B9C-B221-0860A32603CB}"/>
    </a:ext>
  </a:extLst>
</a:theme>
</file>

<file path=ppt/theme/theme4.xml><?xml version="1.0" encoding="utf-8"?>
<a:theme xmlns:a="http://schemas.openxmlformats.org/drawingml/2006/main" name="Dept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5922add-c285-48fc-9477-020deb2509eb">
      <UserInfo>
        <DisplayName>MASTRUCCI Alessio</DisplayName>
        <AccountId>45</AccountId>
        <AccountType/>
      </UserInfo>
    </SharedWithUsers>
    <TaxCatchAll xmlns="35922add-c285-48fc-9477-020deb2509eb" xsi:nil="true"/>
    <lcf76f155ced4ddcb4097134ff3c332f xmlns="9c70d178-d21c-48a3-aa0e-ddb58e3b7295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C141701BBDA64EA48BCC1D7E8C3725" ma:contentTypeVersion="18" ma:contentTypeDescription="Create a new document." ma:contentTypeScope="" ma:versionID="3f1e2af278292cbd634af3a6ed2ea439">
  <xsd:schema xmlns:xsd="http://www.w3.org/2001/XMLSchema" xmlns:xs="http://www.w3.org/2001/XMLSchema" xmlns:p="http://schemas.microsoft.com/office/2006/metadata/properties" xmlns:ns1="http://schemas.microsoft.com/sharepoint/v3" xmlns:ns2="9c70d178-d21c-48a3-aa0e-ddb58e3b7295" xmlns:ns3="35922add-c285-48fc-9477-020deb2509eb" targetNamespace="http://schemas.microsoft.com/office/2006/metadata/properties" ma:root="true" ma:fieldsID="33a12f8370b07fde24f615672b67e7fa" ns1:_="" ns2:_="" ns3:_="">
    <xsd:import namespace="http://schemas.microsoft.com/sharepoint/v3"/>
    <xsd:import namespace="9c70d178-d21c-48a3-aa0e-ddb58e3b7295"/>
    <xsd:import namespace="35922add-c285-48fc-9477-020deb2509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0d178-d21c-48a3-aa0e-ddb58e3b72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b2b414a-4870-4b76-be62-ecc4760d58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22add-c285-48fc-9477-020deb2509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042e1a2-bc8c-43c6-9db9-6a29d676d996}" ma:internalName="TaxCatchAll" ma:showField="CatchAllData" ma:web="35922add-c285-48fc-9477-020deb2509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D93C57-A7ED-44E6-88BF-DA3984EE19E6}">
  <ds:schemaRefs>
    <ds:schemaRef ds:uri="35922add-c285-48fc-9477-020deb2509eb"/>
    <ds:schemaRef ds:uri="http://schemas.openxmlformats.org/package/2006/metadata/core-properties"/>
    <ds:schemaRef ds:uri="http://schemas.microsoft.com/office/infopath/2007/PartnerControls"/>
    <ds:schemaRef ds:uri="9c70d178-d21c-48a3-aa0e-ddb58e3b7295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E794EA7-8E28-4624-885F-9EF05194D2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FA54A3-957F-4D33-BFE4-FADA079C06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c70d178-d21c-48a3-aa0e-ddb58e3b7295"/>
    <ds:schemaRef ds:uri="35922add-c285-48fc-9477-020deb2509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Office PowerPoint</Application>
  <PresentationFormat>Widescreen</PresentationFormat>
  <Paragraphs>44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Corbel</vt:lpstr>
      <vt:lpstr>IBM Plex Sans</vt:lpstr>
      <vt:lpstr>STIX-Regular</vt:lpstr>
      <vt:lpstr>Tahoma</vt:lpstr>
      <vt:lpstr>Title slide</vt:lpstr>
      <vt:lpstr>Standard slides content</vt:lpstr>
      <vt:lpstr>Standard content (only top-right-corner logo)</vt:lpstr>
      <vt:lpstr>Depth</vt:lpstr>
      <vt:lpstr>2_Custom Design</vt:lpstr>
      <vt:lpstr>Global scenarios of residential heating and cooling  energy demand and CO2 emissions</vt:lpstr>
      <vt:lpstr>Introduction</vt:lpstr>
      <vt:lpstr>Methods: MESSAGEix-Buildings model</vt:lpstr>
      <vt:lpstr>Residential energy demand for heating and cooling</vt:lpstr>
      <vt:lpstr>Residential CO2 emissions for heating and cooling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ISLAAM Adam</dc:creator>
  <cp:lastModifiedBy>Ramona Gulde</cp:lastModifiedBy>
  <cp:revision>3</cp:revision>
  <cp:lastPrinted>2019-03-15T09:20:47Z</cp:lastPrinted>
  <dcterms:created xsi:type="dcterms:W3CDTF">2018-11-06T15:12:47Z</dcterms:created>
  <dcterms:modified xsi:type="dcterms:W3CDTF">2023-03-13T13:08:34Z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0x01010018C141701BBDA64EA48BCC1D7E8C3725</vt:lpwstr>
  </property>
  <property fmtid="{D5CDD505-2E9C-101B-9397-08002B2CF9AE}" pid="3" name="_dlc_DocIdItemGuid">
    <vt:lpwstr>21d70297-cd61-47d2-9611-414a1fcff47b</vt:lpwstr>
  </property>
  <property fmtid="{D5CDD505-2E9C-101B-9397-08002B2CF9AE}" pid="4" name="AuthorIds_UIVersion_4608">
    <vt:lpwstr>28</vt:lpwstr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