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  <p:sldMasterId id="2147483706" r:id="rId3"/>
    <p:sldMasterId id="2147483711" r:id="rId4"/>
    <p:sldMasterId id="2147483716" r:id="rId5"/>
  </p:sldMasterIdLst>
  <p:notesMasterIdLst>
    <p:notesMasterId r:id="rId13"/>
  </p:notesMasterIdLst>
  <p:sldIdLst>
    <p:sldId id="292" r:id="rId6"/>
    <p:sldId id="310" r:id="rId7"/>
    <p:sldId id="308" r:id="rId8"/>
    <p:sldId id="312" r:id="rId9"/>
    <p:sldId id="286" r:id="rId10"/>
    <p:sldId id="275" r:id="rId11"/>
    <p:sldId id="27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9"/>
    <a:srgbClr val="316F95"/>
    <a:srgbClr val="A8B9DC"/>
    <a:srgbClr val="2E79BE"/>
    <a:srgbClr val="5AA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8" autoAdjust="0"/>
    <p:restoredTop sz="94131" autoAdjust="0"/>
  </p:normalViewPr>
  <p:slideViewPr>
    <p:cSldViewPr snapToGrid="0">
      <p:cViewPr varScale="1">
        <p:scale>
          <a:sx n="81" d="100"/>
          <a:sy n="81" d="100"/>
        </p:scale>
        <p:origin x="9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EF197-3F80-447F-9A4A-BB03F4974B2C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941C3-C5C4-4A03-BD59-0AB55ECCEE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8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1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7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8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8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6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9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5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54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8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3639214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52484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IBM Plex Sans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8485" y="5635963"/>
            <a:ext cx="2743200" cy="365125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Date</a:t>
            </a:r>
            <a:endParaRPr lang="de-DE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8742" y="563596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solidFill>
                  <a:prstClr val="white"/>
                </a:solidFill>
              </a:rPr>
              <a:t>Name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599" y="5635964"/>
            <a:ext cx="2743200" cy="365125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Page number</a:t>
            </a:r>
            <a:endParaRPr lang="de-DE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Rectangle 14"/>
          <p:cNvSpPr/>
          <p:nvPr userDrawn="1"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" y="119082"/>
            <a:ext cx="2776952" cy="9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1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0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089314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Union’s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143571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0000">
              <a:srgbClr val="2E79BE"/>
            </a:gs>
            <a:gs pos="76000">
              <a:srgbClr val="316F95"/>
            </a:gs>
            <a:gs pos="100000">
              <a:schemeClr val="accent5">
                <a:lumMod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9408" y="1238772"/>
            <a:ext cx="10515600" cy="81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92941"/>
            <a:ext cx="10515600" cy="3984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9D63FC0-4276-4945-B37D-E50D39A60A3D}" type="datetimeFigureOut">
              <a:rPr lang="de-DE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31.03.2023</a:t>
            </a:fld>
            <a:endParaRPr lang="de-DE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E02D04A-1377-45BB-952A-F0DFED4A1B96}" type="slidenum">
              <a:rPr lang="de-DE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de-DE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Rectangle 14"/>
          <p:cNvSpPr/>
          <p:nvPr userDrawn="1"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09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4180812" y="6350727"/>
            <a:ext cx="4429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2" name="Content Placehold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7" y="127047"/>
            <a:ext cx="2681701" cy="9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5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8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065" y="2255984"/>
            <a:ext cx="8142446" cy="16414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Climate change impacts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on renewable energy supply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208" y="4776306"/>
            <a:ext cx="9144000" cy="9901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nl-NL" dirty="0"/>
              <a:t>Gernaat, D.E.H.J., de Boer, H.S., Daioglou, V. </a:t>
            </a:r>
            <a:r>
              <a:rPr lang="nl-NL" i="1" dirty="0"/>
              <a:t>et al.</a:t>
            </a:r>
            <a:r>
              <a:rPr lang="nl-NL" dirty="0"/>
              <a:t> </a:t>
            </a:r>
            <a:r>
              <a:rPr lang="nl-NL" dirty="0" err="1"/>
              <a:t>Climate</a:t>
            </a:r>
            <a:r>
              <a:rPr lang="nl-NL" dirty="0"/>
              <a:t> change impacts on </a:t>
            </a:r>
            <a:r>
              <a:rPr lang="nl-NL" dirty="0" err="1"/>
              <a:t>renewable</a:t>
            </a:r>
            <a:r>
              <a:rPr lang="nl-NL" dirty="0"/>
              <a:t> energy </a:t>
            </a:r>
            <a:r>
              <a:rPr lang="nl-NL" dirty="0" err="1"/>
              <a:t>supply</a:t>
            </a:r>
            <a:r>
              <a:rPr lang="nl-NL" dirty="0"/>
              <a:t>. </a:t>
            </a:r>
            <a:r>
              <a:rPr lang="nl-NL" i="1" dirty="0"/>
              <a:t>Nat. </a:t>
            </a:r>
            <a:r>
              <a:rPr lang="nl-NL" i="1" dirty="0" err="1"/>
              <a:t>Clim</a:t>
            </a:r>
            <a:r>
              <a:rPr lang="nl-NL" i="1" dirty="0"/>
              <a:t>. </a:t>
            </a:r>
            <a:r>
              <a:rPr lang="nl-NL" i="1" dirty="0" err="1"/>
              <a:t>Chang</a:t>
            </a:r>
            <a:r>
              <a:rPr lang="nl-NL" i="1" dirty="0"/>
              <a:t>.</a:t>
            </a:r>
            <a:r>
              <a:rPr lang="nl-NL" dirty="0"/>
              <a:t> </a:t>
            </a:r>
            <a:r>
              <a:rPr lang="nl-NL" b="1" dirty="0"/>
              <a:t>11</a:t>
            </a:r>
            <a:r>
              <a:rPr lang="nl-NL" dirty="0"/>
              <a:t>, 119–125 (2021). https://doi.org/10.1038/s41558-020-00949-9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" y="119082"/>
            <a:ext cx="2776952" cy="9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5795D-A5CC-40C9-9CC8-0C1CBE6D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58" y="82752"/>
            <a:ext cx="10515600" cy="1007812"/>
          </a:xfrm>
        </p:spPr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22FD0-5AC6-4F4A-B4D0-AC63A8B7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135"/>
            <a:ext cx="10515600" cy="44058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Renewable energy resources, which depend on climate, may be susceptible to future climate change</a:t>
            </a:r>
          </a:p>
          <a:p>
            <a:r>
              <a:rPr lang="en-US" dirty="0"/>
              <a:t>Here we use climate and integrated assessment models to estimate this effect on key renewables. </a:t>
            </a:r>
          </a:p>
          <a:p>
            <a:r>
              <a:rPr lang="en-US" dirty="0"/>
              <a:t>Future potential and costs are quantified across two warming scenarios for eight technologies: </a:t>
            </a:r>
          </a:p>
          <a:p>
            <a:pPr lvl="1"/>
            <a:r>
              <a:rPr lang="en-US" dirty="0"/>
              <a:t>utility-scale and rooftop photovoltaic, </a:t>
            </a:r>
          </a:p>
          <a:p>
            <a:pPr lvl="1"/>
            <a:r>
              <a:rPr lang="en-US" dirty="0"/>
              <a:t>concentrated solar power, </a:t>
            </a:r>
          </a:p>
          <a:p>
            <a:pPr lvl="1"/>
            <a:r>
              <a:rPr lang="en-US" dirty="0"/>
              <a:t>onshore wind energy, </a:t>
            </a:r>
          </a:p>
          <a:p>
            <a:pPr lvl="1"/>
            <a:r>
              <a:rPr lang="en-US" dirty="0"/>
              <a:t>offshore wind energy, </a:t>
            </a:r>
          </a:p>
          <a:p>
            <a:pPr lvl="1"/>
            <a:r>
              <a:rPr lang="en-US" dirty="0"/>
              <a:t>first-generation bioenergy, </a:t>
            </a:r>
          </a:p>
          <a:p>
            <a:pPr lvl="1"/>
            <a:r>
              <a:rPr lang="en-US" dirty="0"/>
              <a:t>lignocellulosic bioenergy, </a:t>
            </a:r>
          </a:p>
          <a:p>
            <a:pPr lvl="1"/>
            <a:r>
              <a:rPr lang="en-US" dirty="0"/>
              <a:t>and hydropower. </a:t>
            </a:r>
          </a:p>
          <a:p>
            <a:r>
              <a:rPr lang="en-US" dirty="0"/>
              <a:t>The generated cost–supply curves are then used to estimate energy system impacts.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51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3BB2-60F6-49A6-B3D4-2878517B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215" y="236321"/>
            <a:ext cx="8654843" cy="681573"/>
          </a:xfrm>
        </p:spPr>
        <p:txBody>
          <a:bodyPr>
            <a:noAutofit/>
          </a:bodyPr>
          <a:lstStyle/>
          <a:p>
            <a:r>
              <a:rPr lang="en-US" altLang="nl-NL" sz="2800" dirty="0"/>
              <a:t>Impact potential: historical vs RCP60 in 2070-2100</a:t>
            </a:r>
            <a:endParaRPr lang="en-DE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993E66-1284-3605-0B14-0A1D43F6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" y="2164916"/>
            <a:ext cx="6080368" cy="394900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F365F4-0D5A-EF45-DB72-CCC69F35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90" y="2066335"/>
            <a:ext cx="6080368" cy="414616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078C41A-3FA4-206F-27F1-904ABAE42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1106377"/>
            <a:ext cx="6816197" cy="10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E2C270-635D-7E2A-728F-E45EACF02993}"/>
              </a:ext>
            </a:extLst>
          </p:cNvPr>
          <p:cNvSpPr txBox="1">
            <a:spLocks/>
          </p:cNvSpPr>
          <p:nvPr/>
        </p:nvSpPr>
        <p:spPr>
          <a:xfrm>
            <a:off x="3537157" y="322786"/>
            <a:ext cx="8654843" cy="681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D7D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800" dirty="0"/>
              <a:t>Impact potential: historical vs RCP60 in 2070-2100</a:t>
            </a:r>
            <a:endParaRPr lang="en-DE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7E644B-0EF4-77E3-F58E-687E4725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29" y="1901439"/>
            <a:ext cx="8548971" cy="38870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A82CBE2-92F6-100D-29A7-807D1F595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866" y="1069553"/>
            <a:ext cx="9772896" cy="9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>
                <a:solidFill>
                  <a:schemeClr val="bg1"/>
                </a:solidFill>
              </a:rPr>
              <a:t>06-09-2018</a:t>
            </a:r>
          </a:p>
        </p:txBody>
      </p:sp>
      <p:sp>
        <p:nvSpPr>
          <p:cNvPr id="12292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70565CC-8F73-4800-92D7-CF25BAEB4E5E}" type="slidenum">
              <a:rPr lang="nl-NL" altLang="nl-NL">
                <a:solidFill>
                  <a:schemeClr val="bg1"/>
                </a:solidFill>
              </a:rPr>
              <a:pPr/>
              <a:t>5</a:t>
            </a:fld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23" name="Tijdelijke aanduiding voor inhoud 10">
            <a:extLst>
              <a:ext uri="{FF2B5EF4-FFF2-40B4-BE49-F238E27FC236}">
                <a16:creationId xmlns:a16="http://schemas.microsoft.com/office/drawing/2014/main" id="{4E2EADC1-6595-4DE8-A74C-9D75D8920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39" y="1456266"/>
            <a:ext cx="4157528" cy="4284133"/>
          </a:xfrm>
          <a:ln w="19050" cap="rnd">
            <a:solidFill>
              <a:schemeClr val="dk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endParaRPr lang="en-US" altLang="nl-NL" sz="300" b="1" dirty="0"/>
          </a:p>
          <a:p>
            <a:pPr marL="0" indent="0" eaLnBrk="1" hangingPunct="1">
              <a:buNone/>
            </a:pPr>
            <a:r>
              <a:rPr lang="en-US" altLang="nl-NL" sz="1600" b="1" dirty="0"/>
              <a:t>Observations:</a:t>
            </a:r>
          </a:p>
          <a:p>
            <a:pPr eaLnBrk="1" hangingPunct="1"/>
            <a:r>
              <a:rPr lang="en-US" altLang="nl-NL" sz="1600" dirty="0"/>
              <a:t>Overall, 4-7% more renewables</a:t>
            </a:r>
          </a:p>
          <a:p>
            <a:pPr eaLnBrk="1" hangingPunct="1"/>
            <a:r>
              <a:rPr lang="en-US" altLang="nl-NL" sz="1600" dirty="0"/>
              <a:t>Bio-energy</a:t>
            </a:r>
          </a:p>
          <a:p>
            <a:pPr lvl="1" eaLnBrk="1" hangingPunct="1"/>
            <a:r>
              <a:rPr lang="en-US" altLang="nl-NL" sz="1600" dirty="0"/>
              <a:t>Mostly ++</a:t>
            </a:r>
          </a:p>
          <a:p>
            <a:pPr lvl="1" eaLnBrk="1" hangingPunct="1"/>
            <a:r>
              <a:rPr lang="en-US" altLang="nl-NL" sz="1600" dirty="0"/>
              <a:t>Significant</a:t>
            </a:r>
          </a:p>
          <a:p>
            <a:pPr eaLnBrk="1" hangingPunct="1"/>
            <a:r>
              <a:rPr lang="en-US" altLang="nl-NL" sz="1600" dirty="0"/>
              <a:t>Wind</a:t>
            </a:r>
          </a:p>
          <a:p>
            <a:pPr lvl="1" eaLnBrk="1" hangingPunct="1"/>
            <a:r>
              <a:rPr lang="en-US" altLang="nl-NL" sz="1600" dirty="0"/>
              <a:t>+ and -</a:t>
            </a:r>
          </a:p>
          <a:p>
            <a:pPr lvl="1" eaLnBrk="1" hangingPunct="1"/>
            <a:r>
              <a:rPr lang="en-US" altLang="nl-NL" sz="1600" dirty="0"/>
              <a:t>Uncertainty</a:t>
            </a:r>
          </a:p>
          <a:p>
            <a:pPr eaLnBrk="1" hangingPunct="1"/>
            <a:r>
              <a:rPr lang="en-US" altLang="nl-NL" sz="1600" dirty="0"/>
              <a:t>Hydropower</a:t>
            </a:r>
          </a:p>
          <a:p>
            <a:pPr lvl="1"/>
            <a:r>
              <a:rPr lang="en-US" altLang="nl-NL" sz="1600" dirty="0"/>
              <a:t>+ and – (few ++)</a:t>
            </a:r>
          </a:p>
          <a:p>
            <a:pPr lvl="1"/>
            <a:r>
              <a:rPr lang="en-US" altLang="nl-NL" sz="1600" dirty="0"/>
              <a:t>Uncertainty</a:t>
            </a:r>
          </a:p>
          <a:p>
            <a:pPr eaLnBrk="1" hangingPunct="1"/>
            <a:r>
              <a:rPr lang="en-US" altLang="nl-NL" sz="1600" dirty="0"/>
              <a:t>Solar</a:t>
            </a:r>
          </a:p>
          <a:p>
            <a:pPr lvl="1" eaLnBrk="1" hangingPunct="1"/>
            <a:r>
              <a:rPr lang="en-US" altLang="nl-NL" sz="1600" dirty="0"/>
              <a:t>Minor</a:t>
            </a:r>
          </a:p>
          <a:p>
            <a:pPr lvl="1" eaLnBrk="1" hangingPunct="1"/>
            <a:r>
              <a:rPr lang="en-US" altLang="nl-NL" sz="1600" dirty="0"/>
              <a:t>More significant (temperature)</a:t>
            </a:r>
          </a:p>
          <a:p>
            <a:pPr eaLnBrk="1" hangingPunct="1"/>
            <a:r>
              <a:rPr lang="en-US" altLang="nl-NL" sz="1600" dirty="0"/>
              <a:t>Fossil-fuel &amp; Nuclear declines</a:t>
            </a:r>
          </a:p>
          <a:p>
            <a:pPr lvl="1" eaLnBrk="1" hangingPunct="1"/>
            <a:r>
              <a:rPr lang="en-US" altLang="nl-NL" sz="1600" dirty="0"/>
              <a:t>1% to 2% CO</a:t>
            </a:r>
            <a:r>
              <a:rPr lang="en-US" altLang="nl-NL" sz="1600" baseline="-25000" dirty="0"/>
              <a:t>2</a:t>
            </a:r>
            <a:endParaRPr lang="en-US" alt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E7D0CB-FB0B-50BB-1419-1FD18671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299" y="341204"/>
            <a:ext cx="817245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nl-NL" dirty="0"/>
              <a:t>Climate impacts renewables RCP 6.0</a:t>
            </a:r>
            <a:endParaRPr lang="nl-NL" alt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88B43A-C0FA-1964-E1CA-F60A7DED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1" y="1978443"/>
            <a:ext cx="5377921" cy="41861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10161C9-6102-6C57-4820-594495AEA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38" y="1101860"/>
            <a:ext cx="5632045" cy="8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8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>
                <a:solidFill>
                  <a:schemeClr val="bg1"/>
                </a:solidFill>
              </a:rPr>
              <a:t>06-09-2018</a:t>
            </a:r>
          </a:p>
        </p:txBody>
      </p:sp>
      <p:sp>
        <p:nvSpPr>
          <p:cNvPr id="2253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DFEF520-C860-4B7F-8DAE-1DE2977BABC6}" type="slidenum">
              <a:rPr lang="nl-NL" altLang="nl-NL">
                <a:solidFill>
                  <a:schemeClr val="bg1"/>
                </a:solidFill>
              </a:rPr>
              <a:pPr/>
              <a:t>6</a:t>
            </a:fld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22533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997745" y="1416911"/>
            <a:ext cx="3312997" cy="4260144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nl-NL" sz="300" b="1" dirty="0"/>
          </a:p>
          <a:p>
            <a:pPr marL="0" indent="0" eaLnBrk="1" hangingPunct="1">
              <a:buNone/>
            </a:pPr>
            <a:r>
              <a:rPr lang="en-US" altLang="nl-NL" sz="1600" b="1" dirty="0"/>
              <a:t>Observations:</a:t>
            </a:r>
          </a:p>
          <a:p>
            <a:pPr eaLnBrk="1" hangingPunct="1"/>
            <a:r>
              <a:rPr lang="en-US" altLang="nl-NL" sz="1600" dirty="0"/>
              <a:t>Surprisingly similar size effect compared to RCP 6.0</a:t>
            </a:r>
          </a:p>
          <a:p>
            <a:pPr eaLnBrk="1" hangingPunct="1"/>
            <a:r>
              <a:rPr lang="en-US" altLang="nl-NL" sz="1600" dirty="0"/>
              <a:t>More renewables, more susceptible to small changes</a:t>
            </a:r>
          </a:p>
          <a:p>
            <a:pPr eaLnBrk="1" hangingPunct="1"/>
            <a:r>
              <a:rPr lang="en-US" altLang="nl-NL" sz="1600" dirty="0"/>
              <a:t>Less prevalent bio-energy effect</a:t>
            </a:r>
          </a:p>
          <a:p>
            <a:pPr eaLnBrk="1" hangingPunct="1"/>
            <a:r>
              <a:rPr lang="en-US" altLang="nl-NL" sz="1600" dirty="0"/>
              <a:t>More impacts on wind and hydropower </a:t>
            </a:r>
            <a:r>
              <a:rPr lang="en-US" altLang="nl-NL" sz="1600" dirty="0">
                <a:sym typeface="Wingdings" panose="05000000000000000000" pitchFamily="2" charset="2"/>
              </a:rPr>
              <a:t> more uncertainty</a:t>
            </a:r>
          </a:p>
          <a:p>
            <a:pPr eaLnBrk="1" hangingPunct="1"/>
            <a:r>
              <a:rPr lang="en-US" altLang="nl-NL" sz="1600" dirty="0">
                <a:sym typeface="Wingdings" panose="05000000000000000000" pitchFamily="2" charset="2"/>
              </a:rPr>
              <a:t>Indirect effect most among renewables</a:t>
            </a:r>
          </a:p>
          <a:p>
            <a:pPr eaLnBrk="1" hangingPunct="1"/>
            <a:r>
              <a:rPr lang="en-US" altLang="nl-NL" sz="1600" dirty="0">
                <a:sym typeface="Wingdings" panose="05000000000000000000" pitchFamily="2" charset="2"/>
              </a:rPr>
              <a:t>Risk: similar to historical</a:t>
            </a:r>
          </a:p>
          <a:p>
            <a:pPr lvl="1" eaLnBrk="1" hangingPunct="1"/>
            <a:r>
              <a:rPr lang="en-US" altLang="nl-NL" sz="1400" dirty="0">
                <a:sym typeface="Wingdings" panose="05000000000000000000" pitchFamily="2" charset="2"/>
              </a:rPr>
              <a:t>Smaller climate change signal</a:t>
            </a:r>
          </a:p>
          <a:p>
            <a:pPr lvl="1" eaLnBrk="1" hangingPunct="1"/>
            <a:r>
              <a:rPr lang="en-US" altLang="nl-NL" sz="1400" dirty="0">
                <a:sym typeface="Wingdings" panose="05000000000000000000" pitchFamily="2" charset="2"/>
              </a:rPr>
              <a:t>Could the GCM’s</a:t>
            </a:r>
            <a:endParaRPr lang="en-US" altLang="nl-NL" sz="1400" dirty="0"/>
          </a:p>
        </p:txBody>
      </p:sp>
      <p:sp>
        <p:nvSpPr>
          <p:cNvPr id="22534" name="Titel 1"/>
          <p:cNvSpPr>
            <a:spLocks noGrp="1"/>
          </p:cNvSpPr>
          <p:nvPr>
            <p:ph type="title"/>
          </p:nvPr>
        </p:nvSpPr>
        <p:spPr>
          <a:xfrm>
            <a:off x="4193299" y="341204"/>
            <a:ext cx="817245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nl-NL" dirty="0"/>
              <a:t>Climate impacts renewables RCP 2.6</a:t>
            </a:r>
            <a:endParaRPr lang="nl-NL" alt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A6EC4E-B21B-ACD7-79DC-F5DE6583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24912"/>
            <a:ext cx="5469466" cy="44885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4540D9D-9930-92D2-00AA-F583C3C2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5" y="1194661"/>
            <a:ext cx="6496045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3737967" y="329455"/>
            <a:ext cx="817245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nl-NL" dirty="0"/>
              <a:t>Conclusions</a:t>
            </a:r>
            <a:endParaRPr lang="nl-NL" altLang="nl-NL" dirty="0"/>
          </a:p>
        </p:txBody>
      </p:sp>
      <p:sp>
        <p:nvSpPr>
          <p:cNvPr id="2457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05016" y="1271751"/>
            <a:ext cx="10050162" cy="482467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nl-NL" dirty="0"/>
              <a:t>In a baseline: no serious global negative impacts, possibly some positive</a:t>
            </a:r>
          </a:p>
          <a:p>
            <a:pPr lvl="1"/>
            <a:r>
              <a:rPr lang="en-US" altLang="nl-NL" dirty="0"/>
              <a:t>Results can differ for specific regions</a:t>
            </a:r>
          </a:p>
          <a:p>
            <a:pPr eaLnBrk="1" hangingPunct="1"/>
            <a:r>
              <a:rPr lang="en-US" altLang="nl-NL" dirty="0"/>
              <a:t>Most notable: bio-energy </a:t>
            </a:r>
          </a:p>
          <a:p>
            <a:pPr lvl="1"/>
            <a:r>
              <a:rPr lang="en-US" altLang="nl-NL" dirty="0"/>
              <a:t>CO2-fertilization, although still uncertain</a:t>
            </a:r>
          </a:p>
          <a:p>
            <a:pPr eaLnBrk="1" hangingPunct="1"/>
            <a:r>
              <a:rPr lang="en-US" altLang="nl-NL" dirty="0"/>
              <a:t>Hydropower and wind show mixed results</a:t>
            </a:r>
          </a:p>
          <a:p>
            <a:pPr lvl="1" eaLnBrk="1" hangingPunct="1"/>
            <a:r>
              <a:rPr lang="en-US" altLang="nl-NL" dirty="0"/>
              <a:t>Mostly moderate</a:t>
            </a:r>
          </a:p>
          <a:p>
            <a:pPr lvl="1" eaLnBrk="1" hangingPunct="1"/>
            <a:r>
              <a:rPr lang="en-US" altLang="nl-NL" dirty="0"/>
              <a:t>But some regions gaining and others declining </a:t>
            </a:r>
          </a:p>
          <a:p>
            <a:pPr lvl="1" eaLnBrk="1" hangingPunct="1"/>
            <a:r>
              <a:rPr lang="en-US" altLang="nl-NL" dirty="0"/>
              <a:t>High uncertainty</a:t>
            </a:r>
          </a:p>
          <a:p>
            <a:pPr eaLnBrk="1" hangingPunct="1"/>
            <a:r>
              <a:rPr lang="en-US" altLang="nl-NL" dirty="0"/>
              <a:t>Impacts on solar are minor</a:t>
            </a:r>
          </a:p>
          <a:p>
            <a:pPr eaLnBrk="1" hangingPunct="1"/>
            <a:r>
              <a:rPr lang="en-US" dirty="0"/>
              <a:t>In a future mitigation scenario, these impacts are smaller, but the energy system response is similar to that in the baseline scenario given a larger reliance of the mitigation scenario on renewables.</a:t>
            </a:r>
            <a:endParaRPr lang="en-US" altLang="nl-NL" dirty="0"/>
          </a:p>
          <a:p>
            <a:pPr marL="457200" lvl="1" indent="0" eaLnBrk="1" hangingPunct="1">
              <a:buNone/>
            </a:pPr>
            <a:endParaRPr lang="en-US" altLang="nl-NL" dirty="0"/>
          </a:p>
        </p:txBody>
      </p:sp>
      <p:sp>
        <p:nvSpPr>
          <p:cNvPr id="24580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>
                <a:solidFill>
                  <a:schemeClr val="bg1"/>
                </a:solidFill>
              </a:rPr>
              <a:t>06-09-2018</a:t>
            </a:r>
          </a:p>
        </p:txBody>
      </p:sp>
      <p:sp>
        <p:nvSpPr>
          <p:cNvPr id="2458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7D2C04D-15D4-40B2-B7DC-6EB185B9125E}" type="slidenum">
              <a:rPr lang="nl-NL" altLang="nl-NL">
                <a:solidFill>
                  <a:schemeClr val="bg1"/>
                </a:solidFill>
              </a:rPr>
              <a:pPr/>
              <a:t>7</a:t>
            </a:fld>
            <a:endParaRPr lang="nl-NL" altLang="nl-NL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357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IBM Plex Sans</vt:lpstr>
      <vt:lpstr>Verdana</vt:lpstr>
      <vt:lpstr>Wingdings</vt:lpstr>
      <vt:lpstr>2_Custom Design</vt:lpstr>
      <vt:lpstr>Depth</vt:lpstr>
      <vt:lpstr>3_Custom Design</vt:lpstr>
      <vt:lpstr>4_Custom Design</vt:lpstr>
      <vt:lpstr>5_Custom Design</vt:lpstr>
      <vt:lpstr>Climate change impacts  on renewable energy supply</vt:lpstr>
      <vt:lpstr>Introduction</vt:lpstr>
      <vt:lpstr>Impact potential: historical vs RCP60 in 2070-2100</vt:lpstr>
      <vt:lpstr>PowerPoint Presentation</vt:lpstr>
      <vt:lpstr>Climate impacts renewables RCP 6.0</vt:lpstr>
      <vt:lpstr>Climate impacts renewables RCP 2.6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Lorenz</dc:creator>
  <cp:lastModifiedBy>Ramona Gulde</cp:lastModifiedBy>
  <cp:revision>106</cp:revision>
  <dcterms:created xsi:type="dcterms:W3CDTF">2020-02-07T10:39:34Z</dcterms:created>
  <dcterms:modified xsi:type="dcterms:W3CDTF">2023-03-31T08:55:46Z</dcterms:modified>
</cp:coreProperties>
</file>