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2" r:id="rId2"/>
    <p:sldMasterId id="2147483706" r:id="rId3"/>
    <p:sldMasterId id="2147483711" r:id="rId4"/>
    <p:sldMasterId id="2147483716" r:id="rId5"/>
  </p:sldMasterIdLst>
  <p:notesMasterIdLst>
    <p:notesMasterId r:id="rId11"/>
  </p:notesMasterIdLst>
  <p:sldIdLst>
    <p:sldId id="292" r:id="rId6"/>
    <p:sldId id="308" r:id="rId7"/>
    <p:sldId id="309" r:id="rId8"/>
    <p:sldId id="310" r:id="rId9"/>
    <p:sldId id="311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7D99"/>
    <a:srgbClr val="316F95"/>
    <a:srgbClr val="A8B9DC"/>
    <a:srgbClr val="2E79BE"/>
    <a:srgbClr val="5AA4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78" autoAdjust="0"/>
    <p:restoredTop sz="94131" autoAdjust="0"/>
  </p:normalViewPr>
  <p:slideViewPr>
    <p:cSldViewPr snapToGrid="0">
      <p:cViewPr varScale="1">
        <p:scale>
          <a:sx n="81" d="100"/>
          <a:sy n="81" d="100"/>
        </p:scale>
        <p:origin x="96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6EF197-3F80-447F-9A4A-BB03F4974B2C}" type="datetimeFigureOut">
              <a:rPr lang="de-DE" smtClean="0"/>
              <a:t>31.03.2023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6941C3-C5C4-4A03-BD59-0AB55ECCEE3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9829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C261-6179-4906-BFEC-45CCB27741F1}" type="datetimeFigureOut">
              <a:rPr lang="de-DE" smtClean="0"/>
              <a:t>31.03.2023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9DE2-EFC9-46D5-8C9F-16371091C84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1629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C261-6179-4906-BFEC-45CCB27741F1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31.03.2023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9DE2-EFC9-46D5-8C9F-16371091C84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814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C261-6179-4906-BFEC-45CCB27741F1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31.03.2023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9DE2-EFC9-46D5-8C9F-16371091C84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615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86426"/>
            <a:ext cx="10515600" cy="11641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542903"/>
            <a:ext cx="5181600" cy="36340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542903"/>
            <a:ext cx="5181600" cy="36340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C261-6179-4906-BFEC-45CCB27741F1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31.03.2023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9DE2-EFC9-46D5-8C9F-16371091C84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8253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19199"/>
            <a:ext cx="10515600" cy="88897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18281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3006725"/>
            <a:ext cx="5157787" cy="3182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18281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06725"/>
            <a:ext cx="5183188" cy="31829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C261-6179-4906-BFEC-45CCB27741F1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31.03.2023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9DE2-EFC9-46D5-8C9F-16371091C84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6704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C261-6179-4906-BFEC-45CCB27741F1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31.03.2023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9DE2-EFC9-46D5-8C9F-16371091C84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6883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C261-6179-4906-BFEC-45CCB27741F1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31.03.2023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9DE2-EFC9-46D5-8C9F-16371091C84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1833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86426"/>
            <a:ext cx="10515600" cy="11641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542903"/>
            <a:ext cx="5181600" cy="36340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542903"/>
            <a:ext cx="5181600" cy="36340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C261-6179-4906-BFEC-45CCB27741F1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31.03.2023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9DE2-EFC9-46D5-8C9F-16371091C84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7695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19199"/>
            <a:ext cx="10515600" cy="88897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18281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3006725"/>
            <a:ext cx="5157787" cy="3182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18281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06725"/>
            <a:ext cx="5183188" cy="31829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C261-6179-4906-BFEC-45CCB27741F1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31.03.2023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9DE2-EFC9-46D5-8C9F-16371091C84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594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C261-6179-4906-BFEC-45CCB27741F1}" type="datetimeFigureOut">
              <a:rPr lang="de-DE" smtClean="0"/>
              <a:t>31.03.2023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9DE2-EFC9-46D5-8C9F-16371091C84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4256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86426"/>
            <a:ext cx="10515600" cy="11641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542903"/>
            <a:ext cx="5181600" cy="36340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542903"/>
            <a:ext cx="5181600" cy="36340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C261-6179-4906-BFEC-45CCB27741F1}" type="datetimeFigureOut">
              <a:rPr lang="de-DE" smtClean="0"/>
              <a:t>31.03.2023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9DE2-EFC9-46D5-8C9F-16371091C84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5542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19199"/>
            <a:ext cx="10515600" cy="88897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18281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3006725"/>
            <a:ext cx="5157787" cy="3182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18281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06725"/>
            <a:ext cx="5183188" cy="31829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C261-6179-4906-BFEC-45CCB27741F1}" type="datetimeFigureOut">
              <a:rPr lang="de-DE" smtClean="0"/>
              <a:t>31.03.2023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9DE2-EFC9-46D5-8C9F-16371091C84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2814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799" y="3639214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IBM Plex Sans" panose="020B050305020300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2852484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IBM Plex Sans" panose="020B050305020300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78485" y="5635963"/>
            <a:ext cx="2743200" cy="365125"/>
          </a:xfrm>
        </p:spPr>
        <p:txBody>
          <a:bodyPr/>
          <a:lstStyle>
            <a:lvl1pPr>
              <a:defRPr>
                <a:latin typeface="IBM Plex Sans" panose="020B0503050203000203" pitchFamily="34" charset="0"/>
              </a:defRPr>
            </a:lvl1pPr>
          </a:lstStyle>
          <a:p>
            <a:r>
              <a:rPr lang="de-DE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7E6E6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Date</a:t>
            </a:r>
            <a:endParaRPr lang="de-DE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7E6E6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08742" y="5635964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BM Plex Sans" panose="020B0503050203000203" pitchFamily="34" charset="0"/>
              </a:defRPr>
            </a:lvl1pPr>
          </a:lstStyle>
          <a:p>
            <a:r>
              <a:rPr lang="de-DE">
                <a:solidFill>
                  <a:prstClr val="white"/>
                </a:solidFill>
              </a:rPr>
              <a:t>Name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599" y="5635964"/>
            <a:ext cx="2743200" cy="365125"/>
          </a:xfrm>
        </p:spPr>
        <p:txBody>
          <a:bodyPr/>
          <a:lstStyle>
            <a:lvl1pPr>
              <a:defRPr>
                <a:latin typeface="IBM Plex Sans" panose="020B0503050203000203" pitchFamily="34" charset="0"/>
              </a:defRPr>
            </a:lvl1pPr>
          </a:lstStyle>
          <a:p>
            <a:r>
              <a:rPr lang="de-DE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7E6E6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Page number</a:t>
            </a:r>
            <a:endParaRPr lang="de-DE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7E6E6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13" name="Rectangle 14"/>
          <p:cNvSpPr/>
          <p:nvPr userDrawn="1"/>
        </p:nvSpPr>
        <p:spPr>
          <a:xfrm>
            <a:off x="-17583" y="0"/>
            <a:ext cx="12209583" cy="2289409"/>
          </a:xfrm>
          <a:custGeom>
            <a:avLst/>
            <a:gdLst>
              <a:gd name="connsiteX0" fmla="*/ 0 w 12192000"/>
              <a:gd name="connsiteY0" fmla="*/ 0 h 1111239"/>
              <a:gd name="connsiteX1" fmla="*/ 12192000 w 12192000"/>
              <a:gd name="connsiteY1" fmla="*/ 0 h 1111239"/>
              <a:gd name="connsiteX2" fmla="*/ 12192000 w 12192000"/>
              <a:gd name="connsiteY2" fmla="*/ 1111239 h 1111239"/>
              <a:gd name="connsiteX3" fmla="*/ 0 w 12192000"/>
              <a:gd name="connsiteY3" fmla="*/ 1111239 h 1111239"/>
              <a:gd name="connsiteX4" fmla="*/ 0 w 12192000"/>
              <a:gd name="connsiteY4" fmla="*/ 0 h 1111239"/>
              <a:gd name="connsiteX0" fmla="*/ 17584 w 12209584"/>
              <a:gd name="connsiteY0" fmla="*/ 0 h 1902547"/>
              <a:gd name="connsiteX1" fmla="*/ 12209584 w 12209584"/>
              <a:gd name="connsiteY1" fmla="*/ 0 h 1902547"/>
              <a:gd name="connsiteX2" fmla="*/ 12209584 w 12209584"/>
              <a:gd name="connsiteY2" fmla="*/ 1111239 h 1902547"/>
              <a:gd name="connsiteX3" fmla="*/ 0 w 12209584"/>
              <a:gd name="connsiteY3" fmla="*/ 1902547 h 1902547"/>
              <a:gd name="connsiteX4" fmla="*/ 17584 w 12209584"/>
              <a:gd name="connsiteY4" fmla="*/ 0 h 1902547"/>
              <a:gd name="connsiteX0" fmla="*/ 17584 w 12209584"/>
              <a:gd name="connsiteY0" fmla="*/ 0 h 1902547"/>
              <a:gd name="connsiteX1" fmla="*/ 12209584 w 12209584"/>
              <a:gd name="connsiteY1" fmla="*/ 0 h 1902547"/>
              <a:gd name="connsiteX2" fmla="*/ 12209584 w 12209584"/>
              <a:gd name="connsiteY2" fmla="*/ 1111239 h 1902547"/>
              <a:gd name="connsiteX3" fmla="*/ 0 w 12209584"/>
              <a:gd name="connsiteY3" fmla="*/ 1902547 h 1902547"/>
              <a:gd name="connsiteX4" fmla="*/ 17584 w 12209584"/>
              <a:gd name="connsiteY4" fmla="*/ 0 h 1902547"/>
              <a:gd name="connsiteX0" fmla="*/ 35168 w 12227168"/>
              <a:gd name="connsiteY0" fmla="*/ 0 h 1955301"/>
              <a:gd name="connsiteX1" fmla="*/ 12227168 w 12227168"/>
              <a:gd name="connsiteY1" fmla="*/ 0 h 1955301"/>
              <a:gd name="connsiteX2" fmla="*/ 12227168 w 12227168"/>
              <a:gd name="connsiteY2" fmla="*/ 1111239 h 1955301"/>
              <a:gd name="connsiteX3" fmla="*/ 0 w 12227168"/>
              <a:gd name="connsiteY3" fmla="*/ 1955301 h 1955301"/>
              <a:gd name="connsiteX4" fmla="*/ 35168 w 12227168"/>
              <a:gd name="connsiteY4" fmla="*/ 0 h 1955301"/>
              <a:gd name="connsiteX0" fmla="*/ 35168 w 12227168"/>
              <a:gd name="connsiteY0" fmla="*/ 0 h 1955301"/>
              <a:gd name="connsiteX1" fmla="*/ 12227168 w 12227168"/>
              <a:gd name="connsiteY1" fmla="*/ 0 h 1955301"/>
              <a:gd name="connsiteX2" fmla="*/ 12227168 w 12227168"/>
              <a:gd name="connsiteY2" fmla="*/ 1111239 h 1955301"/>
              <a:gd name="connsiteX3" fmla="*/ 0 w 12227168"/>
              <a:gd name="connsiteY3" fmla="*/ 1955301 h 1955301"/>
              <a:gd name="connsiteX4" fmla="*/ 35168 w 12227168"/>
              <a:gd name="connsiteY4" fmla="*/ 0 h 1955301"/>
              <a:gd name="connsiteX0" fmla="*/ 35168 w 12227168"/>
              <a:gd name="connsiteY0" fmla="*/ 0 h 1994165"/>
              <a:gd name="connsiteX1" fmla="*/ 12227168 w 12227168"/>
              <a:gd name="connsiteY1" fmla="*/ 0 h 1994165"/>
              <a:gd name="connsiteX2" fmla="*/ 12227168 w 12227168"/>
              <a:gd name="connsiteY2" fmla="*/ 1111239 h 1994165"/>
              <a:gd name="connsiteX3" fmla="*/ 1758460 w 12227168"/>
              <a:gd name="connsiteY3" fmla="*/ 1107831 h 1994165"/>
              <a:gd name="connsiteX4" fmla="*/ 0 w 12227168"/>
              <a:gd name="connsiteY4" fmla="*/ 1955301 h 1994165"/>
              <a:gd name="connsiteX5" fmla="*/ 35168 w 12227168"/>
              <a:gd name="connsiteY5" fmla="*/ 0 h 1994165"/>
              <a:gd name="connsiteX0" fmla="*/ 35168 w 12227168"/>
              <a:gd name="connsiteY0" fmla="*/ 0 h 1998193"/>
              <a:gd name="connsiteX1" fmla="*/ 12227168 w 12227168"/>
              <a:gd name="connsiteY1" fmla="*/ 0 h 1998193"/>
              <a:gd name="connsiteX2" fmla="*/ 12227168 w 12227168"/>
              <a:gd name="connsiteY2" fmla="*/ 1111239 h 1998193"/>
              <a:gd name="connsiteX3" fmla="*/ 1758460 w 12227168"/>
              <a:gd name="connsiteY3" fmla="*/ 1213339 h 1998193"/>
              <a:gd name="connsiteX4" fmla="*/ 0 w 12227168"/>
              <a:gd name="connsiteY4" fmla="*/ 1955301 h 1998193"/>
              <a:gd name="connsiteX5" fmla="*/ 35168 w 12227168"/>
              <a:gd name="connsiteY5" fmla="*/ 0 h 1998193"/>
              <a:gd name="connsiteX0" fmla="*/ 35168 w 12227168"/>
              <a:gd name="connsiteY0" fmla="*/ 0 h 1998193"/>
              <a:gd name="connsiteX1" fmla="*/ 12227168 w 12227168"/>
              <a:gd name="connsiteY1" fmla="*/ 0 h 1998193"/>
              <a:gd name="connsiteX2" fmla="*/ 12227168 w 12227168"/>
              <a:gd name="connsiteY2" fmla="*/ 1128824 h 1998193"/>
              <a:gd name="connsiteX3" fmla="*/ 1758460 w 12227168"/>
              <a:gd name="connsiteY3" fmla="*/ 1213339 h 1998193"/>
              <a:gd name="connsiteX4" fmla="*/ 0 w 12227168"/>
              <a:gd name="connsiteY4" fmla="*/ 1955301 h 1998193"/>
              <a:gd name="connsiteX5" fmla="*/ 35168 w 12227168"/>
              <a:gd name="connsiteY5" fmla="*/ 0 h 1998193"/>
              <a:gd name="connsiteX0" fmla="*/ 35168 w 12227168"/>
              <a:gd name="connsiteY0" fmla="*/ 0 h 1998193"/>
              <a:gd name="connsiteX1" fmla="*/ 12227168 w 12227168"/>
              <a:gd name="connsiteY1" fmla="*/ 0 h 1998193"/>
              <a:gd name="connsiteX2" fmla="*/ 12227168 w 12227168"/>
              <a:gd name="connsiteY2" fmla="*/ 1128824 h 1998193"/>
              <a:gd name="connsiteX3" fmla="*/ 1758460 w 12227168"/>
              <a:gd name="connsiteY3" fmla="*/ 1213339 h 1998193"/>
              <a:gd name="connsiteX4" fmla="*/ 0 w 12227168"/>
              <a:gd name="connsiteY4" fmla="*/ 1955301 h 1998193"/>
              <a:gd name="connsiteX5" fmla="*/ 35168 w 12227168"/>
              <a:gd name="connsiteY5" fmla="*/ 0 h 1998193"/>
              <a:gd name="connsiteX0" fmla="*/ 35168 w 12227168"/>
              <a:gd name="connsiteY0" fmla="*/ 0 h 1998193"/>
              <a:gd name="connsiteX1" fmla="*/ 12227168 w 12227168"/>
              <a:gd name="connsiteY1" fmla="*/ 0 h 1998193"/>
              <a:gd name="connsiteX2" fmla="*/ 12227168 w 12227168"/>
              <a:gd name="connsiteY2" fmla="*/ 1128824 h 1998193"/>
              <a:gd name="connsiteX3" fmla="*/ 1758460 w 12227168"/>
              <a:gd name="connsiteY3" fmla="*/ 1213339 h 1998193"/>
              <a:gd name="connsiteX4" fmla="*/ 0 w 12227168"/>
              <a:gd name="connsiteY4" fmla="*/ 1955301 h 1998193"/>
              <a:gd name="connsiteX5" fmla="*/ 35168 w 12227168"/>
              <a:gd name="connsiteY5" fmla="*/ 0 h 1998193"/>
              <a:gd name="connsiteX0" fmla="*/ 17583 w 12209583"/>
              <a:gd name="connsiteY0" fmla="*/ 0 h 2015050"/>
              <a:gd name="connsiteX1" fmla="*/ 12209583 w 12209583"/>
              <a:gd name="connsiteY1" fmla="*/ 0 h 2015050"/>
              <a:gd name="connsiteX2" fmla="*/ 12209583 w 12209583"/>
              <a:gd name="connsiteY2" fmla="*/ 1128824 h 2015050"/>
              <a:gd name="connsiteX3" fmla="*/ 1740875 w 12209583"/>
              <a:gd name="connsiteY3" fmla="*/ 1213339 h 2015050"/>
              <a:gd name="connsiteX4" fmla="*/ 0 w 12209583"/>
              <a:gd name="connsiteY4" fmla="*/ 1972886 h 2015050"/>
              <a:gd name="connsiteX5" fmla="*/ 17583 w 12209583"/>
              <a:gd name="connsiteY5" fmla="*/ 0 h 2015050"/>
              <a:gd name="connsiteX0" fmla="*/ 17583 w 12209583"/>
              <a:gd name="connsiteY0" fmla="*/ 0 h 2015050"/>
              <a:gd name="connsiteX1" fmla="*/ 12209583 w 12209583"/>
              <a:gd name="connsiteY1" fmla="*/ 0 h 2015050"/>
              <a:gd name="connsiteX2" fmla="*/ 12209583 w 12209583"/>
              <a:gd name="connsiteY2" fmla="*/ 1128824 h 2015050"/>
              <a:gd name="connsiteX3" fmla="*/ 1740875 w 12209583"/>
              <a:gd name="connsiteY3" fmla="*/ 1213339 h 2015050"/>
              <a:gd name="connsiteX4" fmla="*/ 0 w 12209583"/>
              <a:gd name="connsiteY4" fmla="*/ 1972886 h 2015050"/>
              <a:gd name="connsiteX5" fmla="*/ 17583 w 12209583"/>
              <a:gd name="connsiteY5" fmla="*/ 0 h 2015050"/>
              <a:gd name="connsiteX0" fmla="*/ 17583 w 12209583"/>
              <a:gd name="connsiteY0" fmla="*/ 0 h 1972886"/>
              <a:gd name="connsiteX1" fmla="*/ 12209583 w 12209583"/>
              <a:gd name="connsiteY1" fmla="*/ 0 h 1972886"/>
              <a:gd name="connsiteX2" fmla="*/ 12209583 w 12209583"/>
              <a:gd name="connsiteY2" fmla="*/ 1128824 h 1972886"/>
              <a:gd name="connsiteX3" fmla="*/ 1740875 w 12209583"/>
              <a:gd name="connsiteY3" fmla="*/ 1213339 h 1972886"/>
              <a:gd name="connsiteX4" fmla="*/ 0 w 12209583"/>
              <a:gd name="connsiteY4" fmla="*/ 1972886 h 1972886"/>
              <a:gd name="connsiteX5" fmla="*/ 17583 w 12209583"/>
              <a:gd name="connsiteY5" fmla="*/ 0 h 1972886"/>
              <a:gd name="connsiteX0" fmla="*/ 17583 w 12209583"/>
              <a:gd name="connsiteY0" fmla="*/ 0 h 1990470"/>
              <a:gd name="connsiteX1" fmla="*/ 12209583 w 12209583"/>
              <a:gd name="connsiteY1" fmla="*/ 0 h 1990470"/>
              <a:gd name="connsiteX2" fmla="*/ 12209583 w 12209583"/>
              <a:gd name="connsiteY2" fmla="*/ 1128824 h 1990470"/>
              <a:gd name="connsiteX3" fmla="*/ 1740875 w 12209583"/>
              <a:gd name="connsiteY3" fmla="*/ 1213339 h 1990470"/>
              <a:gd name="connsiteX4" fmla="*/ 0 w 12209583"/>
              <a:gd name="connsiteY4" fmla="*/ 1990470 h 1990470"/>
              <a:gd name="connsiteX5" fmla="*/ 17583 w 12209583"/>
              <a:gd name="connsiteY5" fmla="*/ 0 h 1990470"/>
              <a:gd name="connsiteX0" fmla="*/ 17583 w 12209583"/>
              <a:gd name="connsiteY0" fmla="*/ 0 h 1990470"/>
              <a:gd name="connsiteX1" fmla="*/ 12209583 w 12209583"/>
              <a:gd name="connsiteY1" fmla="*/ 0 h 1990470"/>
              <a:gd name="connsiteX2" fmla="*/ 12209583 w 12209583"/>
              <a:gd name="connsiteY2" fmla="*/ 1128824 h 1990470"/>
              <a:gd name="connsiteX3" fmla="*/ 1828798 w 12209583"/>
              <a:gd name="connsiteY3" fmla="*/ 1195755 h 1990470"/>
              <a:gd name="connsiteX4" fmla="*/ 0 w 12209583"/>
              <a:gd name="connsiteY4" fmla="*/ 1990470 h 1990470"/>
              <a:gd name="connsiteX5" fmla="*/ 17583 w 12209583"/>
              <a:gd name="connsiteY5" fmla="*/ 0 h 1990470"/>
              <a:gd name="connsiteX0" fmla="*/ 17583 w 12209583"/>
              <a:gd name="connsiteY0" fmla="*/ 0 h 1990470"/>
              <a:gd name="connsiteX1" fmla="*/ 12209583 w 12209583"/>
              <a:gd name="connsiteY1" fmla="*/ 0 h 1990470"/>
              <a:gd name="connsiteX2" fmla="*/ 12209583 w 12209583"/>
              <a:gd name="connsiteY2" fmla="*/ 1128824 h 1990470"/>
              <a:gd name="connsiteX3" fmla="*/ 1916721 w 12209583"/>
              <a:gd name="connsiteY3" fmla="*/ 1160586 h 1990470"/>
              <a:gd name="connsiteX4" fmla="*/ 0 w 12209583"/>
              <a:gd name="connsiteY4" fmla="*/ 1990470 h 1990470"/>
              <a:gd name="connsiteX5" fmla="*/ 17583 w 12209583"/>
              <a:gd name="connsiteY5" fmla="*/ 0 h 1990470"/>
              <a:gd name="connsiteX0" fmla="*/ 17583 w 12209583"/>
              <a:gd name="connsiteY0" fmla="*/ 0 h 1990470"/>
              <a:gd name="connsiteX1" fmla="*/ 12209583 w 12209583"/>
              <a:gd name="connsiteY1" fmla="*/ 0 h 1990470"/>
              <a:gd name="connsiteX2" fmla="*/ 12209583 w 12209583"/>
              <a:gd name="connsiteY2" fmla="*/ 1128824 h 1990470"/>
              <a:gd name="connsiteX3" fmla="*/ 1916721 w 12209583"/>
              <a:gd name="connsiteY3" fmla="*/ 1160586 h 1990470"/>
              <a:gd name="connsiteX4" fmla="*/ 0 w 12209583"/>
              <a:gd name="connsiteY4" fmla="*/ 1990470 h 1990470"/>
              <a:gd name="connsiteX5" fmla="*/ 17583 w 12209583"/>
              <a:gd name="connsiteY5" fmla="*/ 0 h 1990470"/>
              <a:gd name="connsiteX0" fmla="*/ 17583 w 12209583"/>
              <a:gd name="connsiteY0" fmla="*/ 0 h 2289409"/>
              <a:gd name="connsiteX1" fmla="*/ 12209583 w 12209583"/>
              <a:gd name="connsiteY1" fmla="*/ 0 h 2289409"/>
              <a:gd name="connsiteX2" fmla="*/ 12209583 w 12209583"/>
              <a:gd name="connsiteY2" fmla="*/ 1128824 h 2289409"/>
              <a:gd name="connsiteX3" fmla="*/ 1916721 w 12209583"/>
              <a:gd name="connsiteY3" fmla="*/ 1160586 h 2289409"/>
              <a:gd name="connsiteX4" fmla="*/ 0 w 12209583"/>
              <a:gd name="connsiteY4" fmla="*/ 2289409 h 2289409"/>
              <a:gd name="connsiteX5" fmla="*/ 17583 w 12209583"/>
              <a:gd name="connsiteY5" fmla="*/ 0 h 228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09583" h="2289409">
                <a:moveTo>
                  <a:pt x="17583" y="0"/>
                </a:moveTo>
                <a:lnTo>
                  <a:pt x="12209583" y="0"/>
                </a:lnTo>
                <a:lnTo>
                  <a:pt x="12209583" y="1128824"/>
                </a:lnTo>
                <a:lnTo>
                  <a:pt x="1916721" y="1160586"/>
                </a:lnTo>
                <a:cubicBezTo>
                  <a:pt x="300891" y="1125417"/>
                  <a:pt x="38100" y="2265962"/>
                  <a:pt x="0" y="2289409"/>
                </a:cubicBezTo>
                <a:lnTo>
                  <a:pt x="17583" y="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10" name="Content Placeholder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24" y="119082"/>
            <a:ext cx="2776952" cy="94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821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C261-6179-4906-BFEC-45CCB27741F1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31.03.2023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9DE2-EFC9-46D5-8C9F-16371091C84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400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C261-6179-4906-BFEC-45CCB27741F1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31.03.2023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9DE2-EFC9-46D5-8C9F-16371091C84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414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86426"/>
            <a:ext cx="10515600" cy="11641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542903"/>
            <a:ext cx="5181600" cy="36340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542903"/>
            <a:ext cx="5181600" cy="36340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C261-6179-4906-BFEC-45CCB27741F1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31.03.2023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9DE2-EFC9-46D5-8C9F-16371091C84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05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19199"/>
            <a:ext cx="10515600" cy="88897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18281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3006725"/>
            <a:ext cx="5157787" cy="3182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18281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06725"/>
            <a:ext cx="5183188" cy="31829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4C261-6179-4906-BFEC-45CCB27741F1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31.03.2023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79DE2-EFC9-46D5-8C9F-16371091C84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107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.jpe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259911"/>
            <a:ext cx="10515600" cy="1007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332925"/>
            <a:ext cx="10515600" cy="3844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4C261-6179-4906-BFEC-45CCB27741F1}" type="datetimeFigureOut">
              <a:rPr lang="de-DE" smtClean="0"/>
              <a:t>31.03.2023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79DE2-EFC9-46D5-8C9F-16371091C849}" type="slidenum">
              <a:rPr lang="de-DE" smtClean="0"/>
              <a:t>‹#›</a:t>
            </a:fld>
            <a:endParaRPr lang="de-DE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59" y="242625"/>
            <a:ext cx="2950602" cy="724026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 flipV="1">
            <a:off x="1750423" y="1017449"/>
            <a:ext cx="10441577" cy="1765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 userDrawn="1"/>
        </p:nvSpPr>
        <p:spPr>
          <a:xfrm>
            <a:off x="0" y="1035099"/>
            <a:ext cx="1750423" cy="1053736"/>
          </a:xfrm>
          <a:custGeom>
            <a:avLst/>
            <a:gdLst>
              <a:gd name="connsiteX0" fmla="*/ 0 w 1489166"/>
              <a:gd name="connsiteY0" fmla="*/ 1123405 h 1123405"/>
              <a:gd name="connsiteX1" fmla="*/ 583474 w 1489166"/>
              <a:gd name="connsiteY1" fmla="*/ 278674 h 1123405"/>
              <a:gd name="connsiteX2" fmla="*/ 1489166 w 1489166"/>
              <a:gd name="connsiteY2" fmla="*/ 0 h 1123405"/>
              <a:gd name="connsiteX0" fmla="*/ 0 w 1637212"/>
              <a:gd name="connsiteY0" fmla="*/ 1053736 h 1053736"/>
              <a:gd name="connsiteX1" fmla="*/ 731520 w 1637212"/>
              <a:gd name="connsiteY1" fmla="*/ 278674 h 1053736"/>
              <a:gd name="connsiteX2" fmla="*/ 1637212 w 1637212"/>
              <a:gd name="connsiteY2" fmla="*/ 0 h 1053736"/>
              <a:gd name="connsiteX0" fmla="*/ 0 w 1637212"/>
              <a:gd name="connsiteY0" fmla="*/ 1053736 h 1053736"/>
              <a:gd name="connsiteX1" fmla="*/ 714102 w 1637212"/>
              <a:gd name="connsiteY1" fmla="*/ 235132 h 1053736"/>
              <a:gd name="connsiteX2" fmla="*/ 1637212 w 1637212"/>
              <a:gd name="connsiteY2" fmla="*/ 0 h 1053736"/>
              <a:gd name="connsiteX0" fmla="*/ 0 w 1637212"/>
              <a:gd name="connsiteY0" fmla="*/ 1053736 h 1053736"/>
              <a:gd name="connsiteX1" fmla="*/ 714102 w 1637212"/>
              <a:gd name="connsiteY1" fmla="*/ 235132 h 1053736"/>
              <a:gd name="connsiteX2" fmla="*/ 1637212 w 1637212"/>
              <a:gd name="connsiteY2" fmla="*/ 0 h 1053736"/>
              <a:gd name="connsiteX0" fmla="*/ 0 w 1698172"/>
              <a:gd name="connsiteY0" fmla="*/ 1053736 h 1053736"/>
              <a:gd name="connsiteX1" fmla="*/ 714102 w 1698172"/>
              <a:gd name="connsiteY1" fmla="*/ 235132 h 1053736"/>
              <a:gd name="connsiteX2" fmla="*/ 1698172 w 1698172"/>
              <a:gd name="connsiteY2" fmla="*/ 0 h 1053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98172" h="1053736">
                <a:moveTo>
                  <a:pt x="0" y="1053736"/>
                </a:moveTo>
                <a:cubicBezTo>
                  <a:pt x="167640" y="724987"/>
                  <a:pt x="431073" y="410755"/>
                  <a:pt x="714102" y="235132"/>
                </a:cubicBezTo>
                <a:cubicBezTo>
                  <a:pt x="997131" y="59509"/>
                  <a:pt x="1369423" y="10886"/>
                  <a:pt x="1698172" y="0"/>
                </a:cubicBezTo>
              </a:path>
            </a:pathLst>
          </a:cu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tangle 2"/>
          <p:cNvSpPr>
            <a:spLocks noChangeArrowheads="1"/>
          </p:cNvSpPr>
          <p:nvPr userDrawn="1"/>
        </p:nvSpPr>
        <p:spPr bwMode="auto">
          <a:xfrm>
            <a:off x="4175418" y="6089314"/>
            <a:ext cx="443518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rgbClr val="316F9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This </a:t>
            </a:r>
            <a:r>
              <a:rPr kumimoji="0" lang="de-DE" altLang="de-DE" sz="1000" b="0" i="0" u="none" strike="noStrike" cap="none" normalizeH="0" baseline="0" dirty="0" err="1">
                <a:ln>
                  <a:noFill/>
                </a:ln>
                <a:solidFill>
                  <a:srgbClr val="316F9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project</a:t>
            </a: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rgbClr val="316F9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de-DE" altLang="de-DE" sz="1000" b="0" i="0" u="none" strike="noStrike" cap="none" normalizeH="0" baseline="0" dirty="0" err="1">
                <a:ln>
                  <a:noFill/>
                </a:ln>
                <a:solidFill>
                  <a:srgbClr val="316F9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rgbClr val="316F9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de-DE" altLang="de-DE" sz="1000" b="0" i="0" u="none" strike="noStrike" cap="none" normalizeH="0" baseline="0" dirty="0" err="1">
                <a:ln>
                  <a:noFill/>
                </a:ln>
                <a:solidFill>
                  <a:srgbClr val="316F9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received</a:t>
            </a: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rgbClr val="316F9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de-DE" altLang="de-DE" sz="1000" b="0" i="0" u="none" strike="noStrike" cap="none" normalizeH="0" baseline="0" dirty="0" err="1">
                <a:ln>
                  <a:noFill/>
                </a:ln>
                <a:solidFill>
                  <a:srgbClr val="316F9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funding</a:t>
            </a: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rgbClr val="316F9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de-DE" altLang="de-DE" sz="1000" b="0" i="0" u="none" strike="noStrike" cap="none" normalizeH="0" baseline="0" dirty="0" err="1">
                <a:ln>
                  <a:noFill/>
                </a:ln>
                <a:solidFill>
                  <a:srgbClr val="316F9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rgbClr val="316F9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de-DE" altLang="de-DE" sz="1000" b="0" i="0" u="none" strike="noStrike" cap="none" normalizeH="0" baseline="0" dirty="0" err="1">
                <a:ln>
                  <a:noFill/>
                </a:ln>
                <a:solidFill>
                  <a:srgbClr val="316F9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rgbClr val="316F9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European </a:t>
            </a:r>
            <a:r>
              <a:rPr kumimoji="0" lang="de-DE" altLang="de-DE" sz="1000" b="0" i="0" u="none" strike="noStrike" cap="none" normalizeH="0" baseline="0" dirty="0" err="1">
                <a:ln>
                  <a:noFill/>
                </a:ln>
                <a:solidFill>
                  <a:srgbClr val="316F9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Union’s</a:t>
            </a: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rgbClr val="316F9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de-DE" altLang="de-DE" sz="1000" b="0" i="0" u="none" strike="noStrike" cap="none" normalizeH="0" baseline="0" dirty="0" err="1">
                <a:ln>
                  <a:noFill/>
                </a:ln>
                <a:solidFill>
                  <a:srgbClr val="316F9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Horizon</a:t>
            </a: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rgbClr val="316F9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2020 </a:t>
            </a:r>
            <a:r>
              <a:rPr kumimoji="0" lang="de-DE" altLang="de-DE" sz="1000" b="0" i="0" u="none" strike="noStrike" cap="none" normalizeH="0" baseline="0" dirty="0" err="1">
                <a:ln>
                  <a:noFill/>
                </a:ln>
                <a:solidFill>
                  <a:srgbClr val="316F9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research</a:t>
            </a: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rgbClr val="316F9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de-DE" altLang="de-DE" sz="1000" b="0" i="0" u="none" strike="noStrike" cap="none" normalizeH="0" baseline="0" dirty="0" err="1">
                <a:ln>
                  <a:noFill/>
                </a:ln>
                <a:solidFill>
                  <a:srgbClr val="316F9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rgbClr val="316F9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de-DE" altLang="de-DE" sz="1000" b="0" i="0" u="none" strike="noStrike" cap="none" normalizeH="0" baseline="0" dirty="0" err="1">
                <a:ln>
                  <a:noFill/>
                </a:ln>
                <a:solidFill>
                  <a:srgbClr val="316F9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innovation</a:t>
            </a: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rgbClr val="316F9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de-DE" altLang="de-DE" sz="1000" b="0" i="0" u="none" strike="noStrike" cap="none" normalizeH="0" baseline="0" dirty="0" err="1">
                <a:ln>
                  <a:noFill/>
                </a:ln>
                <a:solidFill>
                  <a:srgbClr val="316F9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programme</a:t>
            </a: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rgbClr val="316F9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de-DE" altLang="de-DE" sz="1000" b="0" i="0" u="none" strike="noStrike" cap="none" normalizeH="0" baseline="0" dirty="0" err="1">
                <a:ln>
                  <a:noFill/>
                </a:ln>
                <a:solidFill>
                  <a:srgbClr val="316F9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under</a:t>
            </a: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rgbClr val="316F9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de-DE" altLang="de-DE" sz="1000" b="0" i="0" u="none" strike="noStrike" cap="none" normalizeH="0" baseline="0" dirty="0" err="1">
                <a:ln>
                  <a:noFill/>
                </a:ln>
                <a:solidFill>
                  <a:srgbClr val="316F9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grant</a:t>
            </a: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rgbClr val="316F9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de-DE" altLang="de-DE" sz="1000" b="0" i="0" u="none" strike="noStrike" cap="none" normalizeH="0" baseline="0" dirty="0" err="1">
                <a:ln>
                  <a:noFill/>
                </a:ln>
                <a:solidFill>
                  <a:srgbClr val="316F9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agreement</a:t>
            </a: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rgbClr val="316F9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de-DE" altLang="de-DE" sz="1000" b="0" i="0" u="none" strike="noStrike" cap="none" normalizeH="0" baseline="0" dirty="0" err="1">
                <a:ln>
                  <a:noFill/>
                </a:ln>
                <a:solidFill>
                  <a:srgbClr val="316F9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</a:t>
            </a: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rgbClr val="316F9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821124.</a:t>
            </a:r>
          </a:p>
        </p:txBody>
      </p:sp>
      <p:pic>
        <p:nvPicPr>
          <p:cNvPr id="13" name="Picture 1" descr="http://piknavigate.variante-b.de/wp-content/themes/piknavigate/assets/images/eu-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815" y="6143571"/>
            <a:ext cx="516603" cy="31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173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00" r:id="rId3"/>
    <p:sldLayoutId id="214748370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D7D99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/>
            </a:gs>
            <a:gs pos="30000">
              <a:srgbClr val="2E79BE"/>
            </a:gs>
            <a:gs pos="76000">
              <a:srgbClr val="316F95"/>
            </a:gs>
            <a:gs pos="100000">
              <a:schemeClr val="accent5">
                <a:lumMod val="7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9408" y="1238772"/>
            <a:ext cx="10515600" cy="814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192941"/>
            <a:ext cx="10515600" cy="39840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79D63FC0-4276-4945-B37D-E50D39A60A3D}" type="datetimeFigureOut">
              <a:rPr lang="de-DE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7E6E6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31.03.2023</a:t>
            </a:fld>
            <a:endParaRPr lang="de-DE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7E6E6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6E02D04A-1377-45BB-952A-F0DFED4A1B96}" type="slidenum">
              <a:rPr lang="de-DE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7E6E6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‹#›</a:t>
            </a:fld>
            <a:endParaRPr lang="de-DE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7E6E6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7" name="Rectangle 14"/>
          <p:cNvSpPr/>
          <p:nvPr userDrawn="1"/>
        </p:nvSpPr>
        <p:spPr>
          <a:xfrm>
            <a:off x="-17583" y="0"/>
            <a:ext cx="12209583" cy="2289409"/>
          </a:xfrm>
          <a:custGeom>
            <a:avLst/>
            <a:gdLst>
              <a:gd name="connsiteX0" fmla="*/ 0 w 12192000"/>
              <a:gd name="connsiteY0" fmla="*/ 0 h 1111239"/>
              <a:gd name="connsiteX1" fmla="*/ 12192000 w 12192000"/>
              <a:gd name="connsiteY1" fmla="*/ 0 h 1111239"/>
              <a:gd name="connsiteX2" fmla="*/ 12192000 w 12192000"/>
              <a:gd name="connsiteY2" fmla="*/ 1111239 h 1111239"/>
              <a:gd name="connsiteX3" fmla="*/ 0 w 12192000"/>
              <a:gd name="connsiteY3" fmla="*/ 1111239 h 1111239"/>
              <a:gd name="connsiteX4" fmla="*/ 0 w 12192000"/>
              <a:gd name="connsiteY4" fmla="*/ 0 h 1111239"/>
              <a:gd name="connsiteX0" fmla="*/ 17584 w 12209584"/>
              <a:gd name="connsiteY0" fmla="*/ 0 h 1902547"/>
              <a:gd name="connsiteX1" fmla="*/ 12209584 w 12209584"/>
              <a:gd name="connsiteY1" fmla="*/ 0 h 1902547"/>
              <a:gd name="connsiteX2" fmla="*/ 12209584 w 12209584"/>
              <a:gd name="connsiteY2" fmla="*/ 1111239 h 1902547"/>
              <a:gd name="connsiteX3" fmla="*/ 0 w 12209584"/>
              <a:gd name="connsiteY3" fmla="*/ 1902547 h 1902547"/>
              <a:gd name="connsiteX4" fmla="*/ 17584 w 12209584"/>
              <a:gd name="connsiteY4" fmla="*/ 0 h 1902547"/>
              <a:gd name="connsiteX0" fmla="*/ 17584 w 12209584"/>
              <a:gd name="connsiteY0" fmla="*/ 0 h 1902547"/>
              <a:gd name="connsiteX1" fmla="*/ 12209584 w 12209584"/>
              <a:gd name="connsiteY1" fmla="*/ 0 h 1902547"/>
              <a:gd name="connsiteX2" fmla="*/ 12209584 w 12209584"/>
              <a:gd name="connsiteY2" fmla="*/ 1111239 h 1902547"/>
              <a:gd name="connsiteX3" fmla="*/ 0 w 12209584"/>
              <a:gd name="connsiteY3" fmla="*/ 1902547 h 1902547"/>
              <a:gd name="connsiteX4" fmla="*/ 17584 w 12209584"/>
              <a:gd name="connsiteY4" fmla="*/ 0 h 1902547"/>
              <a:gd name="connsiteX0" fmla="*/ 35168 w 12227168"/>
              <a:gd name="connsiteY0" fmla="*/ 0 h 1955301"/>
              <a:gd name="connsiteX1" fmla="*/ 12227168 w 12227168"/>
              <a:gd name="connsiteY1" fmla="*/ 0 h 1955301"/>
              <a:gd name="connsiteX2" fmla="*/ 12227168 w 12227168"/>
              <a:gd name="connsiteY2" fmla="*/ 1111239 h 1955301"/>
              <a:gd name="connsiteX3" fmla="*/ 0 w 12227168"/>
              <a:gd name="connsiteY3" fmla="*/ 1955301 h 1955301"/>
              <a:gd name="connsiteX4" fmla="*/ 35168 w 12227168"/>
              <a:gd name="connsiteY4" fmla="*/ 0 h 1955301"/>
              <a:gd name="connsiteX0" fmla="*/ 35168 w 12227168"/>
              <a:gd name="connsiteY0" fmla="*/ 0 h 1955301"/>
              <a:gd name="connsiteX1" fmla="*/ 12227168 w 12227168"/>
              <a:gd name="connsiteY1" fmla="*/ 0 h 1955301"/>
              <a:gd name="connsiteX2" fmla="*/ 12227168 w 12227168"/>
              <a:gd name="connsiteY2" fmla="*/ 1111239 h 1955301"/>
              <a:gd name="connsiteX3" fmla="*/ 0 w 12227168"/>
              <a:gd name="connsiteY3" fmla="*/ 1955301 h 1955301"/>
              <a:gd name="connsiteX4" fmla="*/ 35168 w 12227168"/>
              <a:gd name="connsiteY4" fmla="*/ 0 h 1955301"/>
              <a:gd name="connsiteX0" fmla="*/ 35168 w 12227168"/>
              <a:gd name="connsiteY0" fmla="*/ 0 h 1994165"/>
              <a:gd name="connsiteX1" fmla="*/ 12227168 w 12227168"/>
              <a:gd name="connsiteY1" fmla="*/ 0 h 1994165"/>
              <a:gd name="connsiteX2" fmla="*/ 12227168 w 12227168"/>
              <a:gd name="connsiteY2" fmla="*/ 1111239 h 1994165"/>
              <a:gd name="connsiteX3" fmla="*/ 1758460 w 12227168"/>
              <a:gd name="connsiteY3" fmla="*/ 1107831 h 1994165"/>
              <a:gd name="connsiteX4" fmla="*/ 0 w 12227168"/>
              <a:gd name="connsiteY4" fmla="*/ 1955301 h 1994165"/>
              <a:gd name="connsiteX5" fmla="*/ 35168 w 12227168"/>
              <a:gd name="connsiteY5" fmla="*/ 0 h 1994165"/>
              <a:gd name="connsiteX0" fmla="*/ 35168 w 12227168"/>
              <a:gd name="connsiteY0" fmla="*/ 0 h 1998193"/>
              <a:gd name="connsiteX1" fmla="*/ 12227168 w 12227168"/>
              <a:gd name="connsiteY1" fmla="*/ 0 h 1998193"/>
              <a:gd name="connsiteX2" fmla="*/ 12227168 w 12227168"/>
              <a:gd name="connsiteY2" fmla="*/ 1111239 h 1998193"/>
              <a:gd name="connsiteX3" fmla="*/ 1758460 w 12227168"/>
              <a:gd name="connsiteY3" fmla="*/ 1213339 h 1998193"/>
              <a:gd name="connsiteX4" fmla="*/ 0 w 12227168"/>
              <a:gd name="connsiteY4" fmla="*/ 1955301 h 1998193"/>
              <a:gd name="connsiteX5" fmla="*/ 35168 w 12227168"/>
              <a:gd name="connsiteY5" fmla="*/ 0 h 1998193"/>
              <a:gd name="connsiteX0" fmla="*/ 35168 w 12227168"/>
              <a:gd name="connsiteY0" fmla="*/ 0 h 1998193"/>
              <a:gd name="connsiteX1" fmla="*/ 12227168 w 12227168"/>
              <a:gd name="connsiteY1" fmla="*/ 0 h 1998193"/>
              <a:gd name="connsiteX2" fmla="*/ 12227168 w 12227168"/>
              <a:gd name="connsiteY2" fmla="*/ 1128824 h 1998193"/>
              <a:gd name="connsiteX3" fmla="*/ 1758460 w 12227168"/>
              <a:gd name="connsiteY3" fmla="*/ 1213339 h 1998193"/>
              <a:gd name="connsiteX4" fmla="*/ 0 w 12227168"/>
              <a:gd name="connsiteY4" fmla="*/ 1955301 h 1998193"/>
              <a:gd name="connsiteX5" fmla="*/ 35168 w 12227168"/>
              <a:gd name="connsiteY5" fmla="*/ 0 h 1998193"/>
              <a:gd name="connsiteX0" fmla="*/ 35168 w 12227168"/>
              <a:gd name="connsiteY0" fmla="*/ 0 h 1998193"/>
              <a:gd name="connsiteX1" fmla="*/ 12227168 w 12227168"/>
              <a:gd name="connsiteY1" fmla="*/ 0 h 1998193"/>
              <a:gd name="connsiteX2" fmla="*/ 12227168 w 12227168"/>
              <a:gd name="connsiteY2" fmla="*/ 1128824 h 1998193"/>
              <a:gd name="connsiteX3" fmla="*/ 1758460 w 12227168"/>
              <a:gd name="connsiteY3" fmla="*/ 1213339 h 1998193"/>
              <a:gd name="connsiteX4" fmla="*/ 0 w 12227168"/>
              <a:gd name="connsiteY4" fmla="*/ 1955301 h 1998193"/>
              <a:gd name="connsiteX5" fmla="*/ 35168 w 12227168"/>
              <a:gd name="connsiteY5" fmla="*/ 0 h 1998193"/>
              <a:gd name="connsiteX0" fmla="*/ 35168 w 12227168"/>
              <a:gd name="connsiteY0" fmla="*/ 0 h 1998193"/>
              <a:gd name="connsiteX1" fmla="*/ 12227168 w 12227168"/>
              <a:gd name="connsiteY1" fmla="*/ 0 h 1998193"/>
              <a:gd name="connsiteX2" fmla="*/ 12227168 w 12227168"/>
              <a:gd name="connsiteY2" fmla="*/ 1128824 h 1998193"/>
              <a:gd name="connsiteX3" fmla="*/ 1758460 w 12227168"/>
              <a:gd name="connsiteY3" fmla="*/ 1213339 h 1998193"/>
              <a:gd name="connsiteX4" fmla="*/ 0 w 12227168"/>
              <a:gd name="connsiteY4" fmla="*/ 1955301 h 1998193"/>
              <a:gd name="connsiteX5" fmla="*/ 35168 w 12227168"/>
              <a:gd name="connsiteY5" fmla="*/ 0 h 1998193"/>
              <a:gd name="connsiteX0" fmla="*/ 17583 w 12209583"/>
              <a:gd name="connsiteY0" fmla="*/ 0 h 2015050"/>
              <a:gd name="connsiteX1" fmla="*/ 12209583 w 12209583"/>
              <a:gd name="connsiteY1" fmla="*/ 0 h 2015050"/>
              <a:gd name="connsiteX2" fmla="*/ 12209583 w 12209583"/>
              <a:gd name="connsiteY2" fmla="*/ 1128824 h 2015050"/>
              <a:gd name="connsiteX3" fmla="*/ 1740875 w 12209583"/>
              <a:gd name="connsiteY3" fmla="*/ 1213339 h 2015050"/>
              <a:gd name="connsiteX4" fmla="*/ 0 w 12209583"/>
              <a:gd name="connsiteY4" fmla="*/ 1972886 h 2015050"/>
              <a:gd name="connsiteX5" fmla="*/ 17583 w 12209583"/>
              <a:gd name="connsiteY5" fmla="*/ 0 h 2015050"/>
              <a:gd name="connsiteX0" fmla="*/ 17583 w 12209583"/>
              <a:gd name="connsiteY0" fmla="*/ 0 h 2015050"/>
              <a:gd name="connsiteX1" fmla="*/ 12209583 w 12209583"/>
              <a:gd name="connsiteY1" fmla="*/ 0 h 2015050"/>
              <a:gd name="connsiteX2" fmla="*/ 12209583 w 12209583"/>
              <a:gd name="connsiteY2" fmla="*/ 1128824 h 2015050"/>
              <a:gd name="connsiteX3" fmla="*/ 1740875 w 12209583"/>
              <a:gd name="connsiteY3" fmla="*/ 1213339 h 2015050"/>
              <a:gd name="connsiteX4" fmla="*/ 0 w 12209583"/>
              <a:gd name="connsiteY4" fmla="*/ 1972886 h 2015050"/>
              <a:gd name="connsiteX5" fmla="*/ 17583 w 12209583"/>
              <a:gd name="connsiteY5" fmla="*/ 0 h 2015050"/>
              <a:gd name="connsiteX0" fmla="*/ 17583 w 12209583"/>
              <a:gd name="connsiteY0" fmla="*/ 0 h 1972886"/>
              <a:gd name="connsiteX1" fmla="*/ 12209583 w 12209583"/>
              <a:gd name="connsiteY1" fmla="*/ 0 h 1972886"/>
              <a:gd name="connsiteX2" fmla="*/ 12209583 w 12209583"/>
              <a:gd name="connsiteY2" fmla="*/ 1128824 h 1972886"/>
              <a:gd name="connsiteX3" fmla="*/ 1740875 w 12209583"/>
              <a:gd name="connsiteY3" fmla="*/ 1213339 h 1972886"/>
              <a:gd name="connsiteX4" fmla="*/ 0 w 12209583"/>
              <a:gd name="connsiteY4" fmla="*/ 1972886 h 1972886"/>
              <a:gd name="connsiteX5" fmla="*/ 17583 w 12209583"/>
              <a:gd name="connsiteY5" fmla="*/ 0 h 1972886"/>
              <a:gd name="connsiteX0" fmla="*/ 17583 w 12209583"/>
              <a:gd name="connsiteY0" fmla="*/ 0 h 1990470"/>
              <a:gd name="connsiteX1" fmla="*/ 12209583 w 12209583"/>
              <a:gd name="connsiteY1" fmla="*/ 0 h 1990470"/>
              <a:gd name="connsiteX2" fmla="*/ 12209583 w 12209583"/>
              <a:gd name="connsiteY2" fmla="*/ 1128824 h 1990470"/>
              <a:gd name="connsiteX3" fmla="*/ 1740875 w 12209583"/>
              <a:gd name="connsiteY3" fmla="*/ 1213339 h 1990470"/>
              <a:gd name="connsiteX4" fmla="*/ 0 w 12209583"/>
              <a:gd name="connsiteY4" fmla="*/ 1990470 h 1990470"/>
              <a:gd name="connsiteX5" fmla="*/ 17583 w 12209583"/>
              <a:gd name="connsiteY5" fmla="*/ 0 h 1990470"/>
              <a:gd name="connsiteX0" fmla="*/ 17583 w 12209583"/>
              <a:gd name="connsiteY0" fmla="*/ 0 h 1990470"/>
              <a:gd name="connsiteX1" fmla="*/ 12209583 w 12209583"/>
              <a:gd name="connsiteY1" fmla="*/ 0 h 1990470"/>
              <a:gd name="connsiteX2" fmla="*/ 12209583 w 12209583"/>
              <a:gd name="connsiteY2" fmla="*/ 1128824 h 1990470"/>
              <a:gd name="connsiteX3" fmla="*/ 1828798 w 12209583"/>
              <a:gd name="connsiteY3" fmla="*/ 1195755 h 1990470"/>
              <a:gd name="connsiteX4" fmla="*/ 0 w 12209583"/>
              <a:gd name="connsiteY4" fmla="*/ 1990470 h 1990470"/>
              <a:gd name="connsiteX5" fmla="*/ 17583 w 12209583"/>
              <a:gd name="connsiteY5" fmla="*/ 0 h 1990470"/>
              <a:gd name="connsiteX0" fmla="*/ 17583 w 12209583"/>
              <a:gd name="connsiteY0" fmla="*/ 0 h 1990470"/>
              <a:gd name="connsiteX1" fmla="*/ 12209583 w 12209583"/>
              <a:gd name="connsiteY1" fmla="*/ 0 h 1990470"/>
              <a:gd name="connsiteX2" fmla="*/ 12209583 w 12209583"/>
              <a:gd name="connsiteY2" fmla="*/ 1128824 h 1990470"/>
              <a:gd name="connsiteX3" fmla="*/ 1916721 w 12209583"/>
              <a:gd name="connsiteY3" fmla="*/ 1160586 h 1990470"/>
              <a:gd name="connsiteX4" fmla="*/ 0 w 12209583"/>
              <a:gd name="connsiteY4" fmla="*/ 1990470 h 1990470"/>
              <a:gd name="connsiteX5" fmla="*/ 17583 w 12209583"/>
              <a:gd name="connsiteY5" fmla="*/ 0 h 1990470"/>
              <a:gd name="connsiteX0" fmla="*/ 17583 w 12209583"/>
              <a:gd name="connsiteY0" fmla="*/ 0 h 1990470"/>
              <a:gd name="connsiteX1" fmla="*/ 12209583 w 12209583"/>
              <a:gd name="connsiteY1" fmla="*/ 0 h 1990470"/>
              <a:gd name="connsiteX2" fmla="*/ 12209583 w 12209583"/>
              <a:gd name="connsiteY2" fmla="*/ 1128824 h 1990470"/>
              <a:gd name="connsiteX3" fmla="*/ 1916721 w 12209583"/>
              <a:gd name="connsiteY3" fmla="*/ 1160586 h 1990470"/>
              <a:gd name="connsiteX4" fmla="*/ 0 w 12209583"/>
              <a:gd name="connsiteY4" fmla="*/ 1990470 h 1990470"/>
              <a:gd name="connsiteX5" fmla="*/ 17583 w 12209583"/>
              <a:gd name="connsiteY5" fmla="*/ 0 h 1990470"/>
              <a:gd name="connsiteX0" fmla="*/ 17583 w 12209583"/>
              <a:gd name="connsiteY0" fmla="*/ 0 h 2289409"/>
              <a:gd name="connsiteX1" fmla="*/ 12209583 w 12209583"/>
              <a:gd name="connsiteY1" fmla="*/ 0 h 2289409"/>
              <a:gd name="connsiteX2" fmla="*/ 12209583 w 12209583"/>
              <a:gd name="connsiteY2" fmla="*/ 1128824 h 2289409"/>
              <a:gd name="connsiteX3" fmla="*/ 1916721 w 12209583"/>
              <a:gd name="connsiteY3" fmla="*/ 1160586 h 2289409"/>
              <a:gd name="connsiteX4" fmla="*/ 0 w 12209583"/>
              <a:gd name="connsiteY4" fmla="*/ 2289409 h 2289409"/>
              <a:gd name="connsiteX5" fmla="*/ 17583 w 12209583"/>
              <a:gd name="connsiteY5" fmla="*/ 0 h 228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09583" h="2289409">
                <a:moveTo>
                  <a:pt x="17583" y="0"/>
                </a:moveTo>
                <a:lnTo>
                  <a:pt x="12209583" y="0"/>
                </a:lnTo>
                <a:lnTo>
                  <a:pt x="12209583" y="1128824"/>
                </a:lnTo>
                <a:lnTo>
                  <a:pt x="1916721" y="1160586"/>
                </a:lnTo>
                <a:cubicBezTo>
                  <a:pt x="300891" y="1125417"/>
                  <a:pt x="38100" y="2265962"/>
                  <a:pt x="0" y="2289409"/>
                </a:cubicBezTo>
                <a:lnTo>
                  <a:pt x="17583" y="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1" descr="http://piknavigate.variante-b.de/wp-content/themes/piknavigate/assets/images/eu-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209" y="6401775"/>
            <a:ext cx="516603" cy="31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"/>
          <p:cNvSpPr>
            <a:spLocks noChangeArrowheads="1"/>
          </p:cNvSpPr>
          <p:nvPr userDrawn="1"/>
        </p:nvSpPr>
        <p:spPr bwMode="auto">
          <a:xfrm>
            <a:off x="4180812" y="6350727"/>
            <a:ext cx="44297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</a:t>
            </a:r>
            <a:r>
              <a:rPr lang="de-DE" altLang="de-DE" sz="1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</a:t>
            </a:r>
            <a:r>
              <a:rPr lang="de-DE" altLang="de-DE" sz="1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de-DE" altLang="de-DE" sz="1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received</a:t>
            </a:r>
            <a:r>
              <a:rPr lang="de-DE" altLang="de-DE" sz="1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funding</a:t>
            </a:r>
            <a:r>
              <a:rPr lang="de-DE" altLang="de-DE" sz="1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de-DE" altLang="de-DE" sz="1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altLang="de-DE" sz="1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European </a:t>
            </a:r>
            <a:r>
              <a:rPr lang="de-DE" altLang="de-DE" sz="1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Union’s</a:t>
            </a:r>
            <a:r>
              <a:rPr lang="de-DE" altLang="de-DE" sz="1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Horizon</a:t>
            </a:r>
            <a:r>
              <a:rPr lang="de-DE" altLang="de-DE" sz="1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2020 </a:t>
            </a:r>
            <a:r>
              <a:rPr lang="de-DE" altLang="de-DE" sz="1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research</a:t>
            </a:r>
            <a:r>
              <a:rPr lang="de-DE" altLang="de-DE" sz="1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de-DE" altLang="de-DE" sz="1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innovation</a:t>
            </a:r>
            <a:r>
              <a:rPr lang="de-DE" altLang="de-DE" sz="1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programme</a:t>
            </a:r>
            <a:r>
              <a:rPr lang="de-DE" altLang="de-DE" sz="1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under</a:t>
            </a:r>
            <a:r>
              <a:rPr lang="de-DE" altLang="de-DE" sz="1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grant</a:t>
            </a:r>
            <a:r>
              <a:rPr lang="de-DE" altLang="de-DE" sz="1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agreement</a:t>
            </a:r>
            <a:r>
              <a:rPr lang="de-DE" altLang="de-DE" sz="1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</a:t>
            </a:r>
            <a:r>
              <a:rPr lang="de-DE" altLang="de-DE" sz="1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821124.</a:t>
            </a:r>
          </a:p>
        </p:txBody>
      </p:sp>
      <p:pic>
        <p:nvPicPr>
          <p:cNvPr id="12" name="Content Placeholder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7" y="127047"/>
            <a:ext cx="2681701" cy="90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4156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259911"/>
            <a:ext cx="10515600" cy="1007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332925"/>
            <a:ext cx="10515600" cy="3844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4C261-6179-4906-BFEC-45CCB27741F1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31.03.2023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79DE2-EFC9-46D5-8C9F-16371091C84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59" y="242625"/>
            <a:ext cx="2950602" cy="724026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 flipV="1">
            <a:off x="1750423" y="1017449"/>
            <a:ext cx="10441577" cy="1765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 userDrawn="1"/>
        </p:nvSpPr>
        <p:spPr>
          <a:xfrm>
            <a:off x="0" y="1035099"/>
            <a:ext cx="1750423" cy="1053736"/>
          </a:xfrm>
          <a:custGeom>
            <a:avLst/>
            <a:gdLst>
              <a:gd name="connsiteX0" fmla="*/ 0 w 1489166"/>
              <a:gd name="connsiteY0" fmla="*/ 1123405 h 1123405"/>
              <a:gd name="connsiteX1" fmla="*/ 583474 w 1489166"/>
              <a:gd name="connsiteY1" fmla="*/ 278674 h 1123405"/>
              <a:gd name="connsiteX2" fmla="*/ 1489166 w 1489166"/>
              <a:gd name="connsiteY2" fmla="*/ 0 h 1123405"/>
              <a:gd name="connsiteX0" fmla="*/ 0 w 1637212"/>
              <a:gd name="connsiteY0" fmla="*/ 1053736 h 1053736"/>
              <a:gd name="connsiteX1" fmla="*/ 731520 w 1637212"/>
              <a:gd name="connsiteY1" fmla="*/ 278674 h 1053736"/>
              <a:gd name="connsiteX2" fmla="*/ 1637212 w 1637212"/>
              <a:gd name="connsiteY2" fmla="*/ 0 h 1053736"/>
              <a:gd name="connsiteX0" fmla="*/ 0 w 1637212"/>
              <a:gd name="connsiteY0" fmla="*/ 1053736 h 1053736"/>
              <a:gd name="connsiteX1" fmla="*/ 714102 w 1637212"/>
              <a:gd name="connsiteY1" fmla="*/ 235132 h 1053736"/>
              <a:gd name="connsiteX2" fmla="*/ 1637212 w 1637212"/>
              <a:gd name="connsiteY2" fmla="*/ 0 h 1053736"/>
              <a:gd name="connsiteX0" fmla="*/ 0 w 1637212"/>
              <a:gd name="connsiteY0" fmla="*/ 1053736 h 1053736"/>
              <a:gd name="connsiteX1" fmla="*/ 714102 w 1637212"/>
              <a:gd name="connsiteY1" fmla="*/ 235132 h 1053736"/>
              <a:gd name="connsiteX2" fmla="*/ 1637212 w 1637212"/>
              <a:gd name="connsiteY2" fmla="*/ 0 h 1053736"/>
              <a:gd name="connsiteX0" fmla="*/ 0 w 1698172"/>
              <a:gd name="connsiteY0" fmla="*/ 1053736 h 1053736"/>
              <a:gd name="connsiteX1" fmla="*/ 714102 w 1698172"/>
              <a:gd name="connsiteY1" fmla="*/ 235132 h 1053736"/>
              <a:gd name="connsiteX2" fmla="*/ 1698172 w 1698172"/>
              <a:gd name="connsiteY2" fmla="*/ 0 h 1053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98172" h="1053736">
                <a:moveTo>
                  <a:pt x="0" y="1053736"/>
                </a:moveTo>
                <a:cubicBezTo>
                  <a:pt x="167640" y="724987"/>
                  <a:pt x="431073" y="410755"/>
                  <a:pt x="714102" y="235132"/>
                </a:cubicBezTo>
                <a:cubicBezTo>
                  <a:pt x="997131" y="59509"/>
                  <a:pt x="1369423" y="10886"/>
                  <a:pt x="1698172" y="0"/>
                </a:cubicBezTo>
              </a:path>
            </a:pathLst>
          </a:cu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2" name="Rectangle 2"/>
          <p:cNvSpPr>
            <a:spLocks noChangeArrowheads="1"/>
          </p:cNvSpPr>
          <p:nvPr userDrawn="1"/>
        </p:nvSpPr>
        <p:spPr bwMode="auto">
          <a:xfrm>
            <a:off x="4175418" y="6347007"/>
            <a:ext cx="443518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000" dirty="0">
                <a:solidFill>
                  <a:srgbClr val="316F95"/>
                </a:solidFill>
                <a:cs typeface="Calibri" panose="020F0502020204030204" pitchFamily="34" charset="0"/>
              </a:rPr>
              <a:t>This </a:t>
            </a:r>
            <a:r>
              <a:rPr lang="de-DE" altLang="de-DE" sz="1000" dirty="0" err="1">
                <a:solidFill>
                  <a:srgbClr val="316F95"/>
                </a:solidFill>
                <a:cs typeface="Calibri" panose="020F0502020204030204" pitchFamily="34" charset="0"/>
              </a:rPr>
              <a:t>project</a:t>
            </a:r>
            <a:r>
              <a:rPr lang="de-DE" altLang="de-DE" sz="1000" dirty="0">
                <a:solidFill>
                  <a:srgbClr val="316F95"/>
                </a:solidFill>
                <a:cs typeface="Calibri" panose="020F0502020204030204" pitchFamily="34" charset="0"/>
              </a:rPr>
              <a:t> </a:t>
            </a:r>
            <a:r>
              <a:rPr lang="de-DE" altLang="de-DE" sz="1000" dirty="0" err="1">
                <a:solidFill>
                  <a:srgbClr val="316F95"/>
                </a:solidFill>
                <a:cs typeface="Calibri" panose="020F0502020204030204" pitchFamily="34" charset="0"/>
              </a:rPr>
              <a:t>has</a:t>
            </a:r>
            <a:r>
              <a:rPr lang="de-DE" altLang="de-DE" sz="1000" dirty="0">
                <a:solidFill>
                  <a:srgbClr val="316F95"/>
                </a:solidFill>
                <a:cs typeface="Calibri" panose="020F0502020204030204" pitchFamily="34" charset="0"/>
              </a:rPr>
              <a:t> </a:t>
            </a:r>
            <a:r>
              <a:rPr lang="de-DE" altLang="de-DE" sz="1000" dirty="0" err="1">
                <a:solidFill>
                  <a:srgbClr val="316F95"/>
                </a:solidFill>
                <a:cs typeface="Calibri" panose="020F0502020204030204" pitchFamily="34" charset="0"/>
              </a:rPr>
              <a:t>received</a:t>
            </a:r>
            <a:r>
              <a:rPr lang="de-DE" altLang="de-DE" sz="1000" dirty="0">
                <a:solidFill>
                  <a:srgbClr val="316F95"/>
                </a:solidFill>
                <a:cs typeface="Calibri" panose="020F0502020204030204" pitchFamily="34" charset="0"/>
              </a:rPr>
              <a:t> </a:t>
            </a:r>
            <a:r>
              <a:rPr lang="de-DE" altLang="de-DE" sz="1000" dirty="0" err="1">
                <a:solidFill>
                  <a:srgbClr val="316F95"/>
                </a:solidFill>
                <a:cs typeface="Calibri" panose="020F0502020204030204" pitchFamily="34" charset="0"/>
              </a:rPr>
              <a:t>funding</a:t>
            </a:r>
            <a:r>
              <a:rPr lang="de-DE" altLang="de-DE" sz="1000" dirty="0">
                <a:solidFill>
                  <a:srgbClr val="316F95"/>
                </a:solidFill>
                <a:cs typeface="Calibri" panose="020F0502020204030204" pitchFamily="34" charset="0"/>
              </a:rPr>
              <a:t> </a:t>
            </a:r>
            <a:r>
              <a:rPr lang="de-DE" altLang="de-DE" sz="1000" dirty="0" err="1">
                <a:solidFill>
                  <a:srgbClr val="316F95"/>
                </a:solidFill>
                <a:cs typeface="Calibri" panose="020F0502020204030204" pitchFamily="34" charset="0"/>
              </a:rPr>
              <a:t>from</a:t>
            </a:r>
            <a:r>
              <a:rPr lang="de-DE" altLang="de-DE" sz="1000" dirty="0">
                <a:solidFill>
                  <a:srgbClr val="316F95"/>
                </a:solidFill>
                <a:cs typeface="Calibri" panose="020F0502020204030204" pitchFamily="34" charset="0"/>
              </a:rPr>
              <a:t> </a:t>
            </a:r>
            <a:r>
              <a:rPr lang="de-DE" altLang="de-DE" sz="1000" dirty="0" err="1">
                <a:solidFill>
                  <a:srgbClr val="316F95"/>
                </a:solidFill>
                <a:cs typeface="Calibri" panose="020F0502020204030204" pitchFamily="34" charset="0"/>
              </a:rPr>
              <a:t>the</a:t>
            </a:r>
            <a:r>
              <a:rPr lang="de-DE" altLang="de-DE" sz="1000" dirty="0">
                <a:solidFill>
                  <a:srgbClr val="316F95"/>
                </a:solidFill>
                <a:cs typeface="Calibri" panose="020F0502020204030204" pitchFamily="34" charset="0"/>
              </a:rPr>
              <a:t> European </a:t>
            </a:r>
            <a:r>
              <a:rPr lang="de-DE" altLang="de-DE" sz="1000" dirty="0" err="1">
                <a:solidFill>
                  <a:srgbClr val="316F95"/>
                </a:solidFill>
                <a:cs typeface="Calibri" panose="020F0502020204030204" pitchFamily="34" charset="0"/>
              </a:rPr>
              <a:t>Union’s</a:t>
            </a:r>
            <a:r>
              <a:rPr lang="de-DE" altLang="de-DE" sz="1000" dirty="0">
                <a:solidFill>
                  <a:srgbClr val="316F95"/>
                </a:solidFill>
                <a:cs typeface="Calibri" panose="020F0502020204030204" pitchFamily="34" charset="0"/>
              </a:rPr>
              <a:t> </a:t>
            </a:r>
            <a:r>
              <a:rPr lang="de-DE" altLang="de-DE" sz="1000" dirty="0" err="1">
                <a:solidFill>
                  <a:srgbClr val="316F95"/>
                </a:solidFill>
                <a:cs typeface="Calibri" panose="020F0502020204030204" pitchFamily="34" charset="0"/>
              </a:rPr>
              <a:t>Horizon</a:t>
            </a:r>
            <a:r>
              <a:rPr lang="de-DE" altLang="de-DE" sz="1000" dirty="0">
                <a:solidFill>
                  <a:srgbClr val="316F95"/>
                </a:solidFill>
                <a:cs typeface="Calibri" panose="020F0502020204030204" pitchFamily="34" charset="0"/>
              </a:rPr>
              <a:t> 2020 </a:t>
            </a:r>
            <a:r>
              <a:rPr lang="de-DE" altLang="de-DE" sz="1000" dirty="0" err="1">
                <a:solidFill>
                  <a:srgbClr val="316F95"/>
                </a:solidFill>
                <a:cs typeface="Calibri" panose="020F0502020204030204" pitchFamily="34" charset="0"/>
              </a:rPr>
              <a:t>research</a:t>
            </a:r>
            <a:r>
              <a:rPr lang="de-DE" altLang="de-DE" sz="1000" dirty="0">
                <a:solidFill>
                  <a:srgbClr val="316F95"/>
                </a:solidFill>
                <a:cs typeface="Calibri" panose="020F0502020204030204" pitchFamily="34" charset="0"/>
              </a:rPr>
              <a:t> </a:t>
            </a:r>
            <a:r>
              <a:rPr lang="de-DE" altLang="de-DE" sz="1000" dirty="0" err="1">
                <a:solidFill>
                  <a:srgbClr val="316F95"/>
                </a:solidFill>
                <a:cs typeface="Calibri" panose="020F0502020204030204" pitchFamily="34" charset="0"/>
              </a:rPr>
              <a:t>and</a:t>
            </a:r>
            <a:r>
              <a:rPr lang="de-DE" altLang="de-DE" sz="1000" dirty="0">
                <a:solidFill>
                  <a:srgbClr val="316F95"/>
                </a:solidFill>
                <a:cs typeface="Calibri" panose="020F0502020204030204" pitchFamily="34" charset="0"/>
              </a:rPr>
              <a:t> </a:t>
            </a:r>
            <a:r>
              <a:rPr lang="de-DE" altLang="de-DE" sz="1000" dirty="0" err="1">
                <a:solidFill>
                  <a:srgbClr val="316F95"/>
                </a:solidFill>
                <a:cs typeface="Calibri" panose="020F0502020204030204" pitchFamily="34" charset="0"/>
              </a:rPr>
              <a:t>innovation</a:t>
            </a:r>
            <a:r>
              <a:rPr lang="de-DE" altLang="de-DE" sz="1000" dirty="0">
                <a:solidFill>
                  <a:srgbClr val="316F95"/>
                </a:solidFill>
                <a:cs typeface="Calibri" panose="020F0502020204030204" pitchFamily="34" charset="0"/>
              </a:rPr>
              <a:t> </a:t>
            </a:r>
            <a:r>
              <a:rPr lang="de-DE" altLang="de-DE" sz="1000" dirty="0" err="1">
                <a:solidFill>
                  <a:srgbClr val="316F95"/>
                </a:solidFill>
                <a:cs typeface="Calibri" panose="020F0502020204030204" pitchFamily="34" charset="0"/>
              </a:rPr>
              <a:t>programme</a:t>
            </a:r>
            <a:r>
              <a:rPr lang="de-DE" altLang="de-DE" sz="1000" dirty="0">
                <a:solidFill>
                  <a:srgbClr val="316F95"/>
                </a:solidFill>
                <a:cs typeface="Calibri" panose="020F0502020204030204" pitchFamily="34" charset="0"/>
              </a:rPr>
              <a:t> </a:t>
            </a:r>
            <a:r>
              <a:rPr lang="de-DE" altLang="de-DE" sz="1000" dirty="0" err="1">
                <a:solidFill>
                  <a:srgbClr val="316F95"/>
                </a:solidFill>
                <a:cs typeface="Calibri" panose="020F0502020204030204" pitchFamily="34" charset="0"/>
              </a:rPr>
              <a:t>under</a:t>
            </a:r>
            <a:r>
              <a:rPr lang="de-DE" altLang="de-DE" sz="1000" dirty="0">
                <a:solidFill>
                  <a:srgbClr val="316F95"/>
                </a:solidFill>
                <a:cs typeface="Calibri" panose="020F0502020204030204" pitchFamily="34" charset="0"/>
              </a:rPr>
              <a:t> </a:t>
            </a:r>
            <a:r>
              <a:rPr lang="de-DE" altLang="de-DE" sz="1000" dirty="0" err="1">
                <a:solidFill>
                  <a:srgbClr val="316F95"/>
                </a:solidFill>
                <a:cs typeface="Calibri" panose="020F0502020204030204" pitchFamily="34" charset="0"/>
              </a:rPr>
              <a:t>grant</a:t>
            </a:r>
            <a:r>
              <a:rPr lang="de-DE" altLang="de-DE" sz="1000" dirty="0">
                <a:solidFill>
                  <a:srgbClr val="316F95"/>
                </a:solidFill>
                <a:cs typeface="Calibri" panose="020F0502020204030204" pitchFamily="34" charset="0"/>
              </a:rPr>
              <a:t> </a:t>
            </a:r>
            <a:r>
              <a:rPr lang="de-DE" altLang="de-DE" sz="1000" dirty="0" err="1">
                <a:solidFill>
                  <a:srgbClr val="316F95"/>
                </a:solidFill>
                <a:cs typeface="Calibri" panose="020F0502020204030204" pitchFamily="34" charset="0"/>
              </a:rPr>
              <a:t>agreement</a:t>
            </a:r>
            <a:r>
              <a:rPr lang="de-DE" altLang="de-DE" sz="1000" dirty="0">
                <a:solidFill>
                  <a:srgbClr val="316F95"/>
                </a:solidFill>
                <a:cs typeface="Calibri" panose="020F0502020204030204" pitchFamily="34" charset="0"/>
              </a:rPr>
              <a:t> </a:t>
            </a:r>
            <a:r>
              <a:rPr lang="de-DE" altLang="de-DE" sz="1000" dirty="0" err="1">
                <a:solidFill>
                  <a:srgbClr val="316F95"/>
                </a:solidFill>
                <a:cs typeface="Calibri" panose="020F0502020204030204" pitchFamily="34" charset="0"/>
              </a:rPr>
              <a:t>No</a:t>
            </a:r>
            <a:r>
              <a:rPr lang="de-DE" altLang="de-DE" sz="1000" dirty="0">
                <a:solidFill>
                  <a:srgbClr val="316F95"/>
                </a:solidFill>
                <a:cs typeface="Calibri" panose="020F0502020204030204" pitchFamily="34" charset="0"/>
              </a:rPr>
              <a:t> 821124.</a:t>
            </a:r>
          </a:p>
        </p:txBody>
      </p:sp>
      <p:pic>
        <p:nvPicPr>
          <p:cNvPr id="13" name="Picture 1" descr="http://piknavigate.variante-b.de/wp-content/themes/piknavigate/assets/images/eu-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815" y="6401775"/>
            <a:ext cx="516603" cy="31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0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D7D99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259911"/>
            <a:ext cx="10515600" cy="1007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332925"/>
            <a:ext cx="10515600" cy="3844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4C261-6179-4906-BFEC-45CCB27741F1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31.03.2023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79DE2-EFC9-46D5-8C9F-16371091C84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59" y="242625"/>
            <a:ext cx="2950602" cy="724026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 flipV="1">
            <a:off x="1750423" y="1017449"/>
            <a:ext cx="10441577" cy="1765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 userDrawn="1"/>
        </p:nvSpPr>
        <p:spPr>
          <a:xfrm>
            <a:off x="0" y="1035099"/>
            <a:ext cx="1750423" cy="1053736"/>
          </a:xfrm>
          <a:custGeom>
            <a:avLst/>
            <a:gdLst>
              <a:gd name="connsiteX0" fmla="*/ 0 w 1489166"/>
              <a:gd name="connsiteY0" fmla="*/ 1123405 h 1123405"/>
              <a:gd name="connsiteX1" fmla="*/ 583474 w 1489166"/>
              <a:gd name="connsiteY1" fmla="*/ 278674 h 1123405"/>
              <a:gd name="connsiteX2" fmla="*/ 1489166 w 1489166"/>
              <a:gd name="connsiteY2" fmla="*/ 0 h 1123405"/>
              <a:gd name="connsiteX0" fmla="*/ 0 w 1637212"/>
              <a:gd name="connsiteY0" fmla="*/ 1053736 h 1053736"/>
              <a:gd name="connsiteX1" fmla="*/ 731520 w 1637212"/>
              <a:gd name="connsiteY1" fmla="*/ 278674 h 1053736"/>
              <a:gd name="connsiteX2" fmla="*/ 1637212 w 1637212"/>
              <a:gd name="connsiteY2" fmla="*/ 0 h 1053736"/>
              <a:gd name="connsiteX0" fmla="*/ 0 w 1637212"/>
              <a:gd name="connsiteY0" fmla="*/ 1053736 h 1053736"/>
              <a:gd name="connsiteX1" fmla="*/ 714102 w 1637212"/>
              <a:gd name="connsiteY1" fmla="*/ 235132 h 1053736"/>
              <a:gd name="connsiteX2" fmla="*/ 1637212 w 1637212"/>
              <a:gd name="connsiteY2" fmla="*/ 0 h 1053736"/>
              <a:gd name="connsiteX0" fmla="*/ 0 w 1637212"/>
              <a:gd name="connsiteY0" fmla="*/ 1053736 h 1053736"/>
              <a:gd name="connsiteX1" fmla="*/ 714102 w 1637212"/>
              <a:gd name="connsiteY1" fmla="*/ 235132 h 1053736"/>
              <a:gd name="connsiteX2" fmla="*/ 1637212 w 1637212"/>
              <a:gd name="connsiteY2" fmla="*/ 0 h 1053736"/>
              <a:gd name="connsiteX0" fmla="*/ 0 w 1698172"/>
              <a:gd name="connsiteY0" fmla="*/ 1053736 h 1053736"/>
              <a:gd name="connsiteX1" fmla="*/ 714102 w 1698172"/>
              <a:gd name="connsiteY1" fmla="*/ 235132 h 1053736"/>
              <a:gd name="connsiteX2" fmla="*/ 1698172 w 1698172"/>
              <a:gd name="connsiteY2" fmla="*/ 0 h 1053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98172" h="1053736">
                <a:moveTo>
                  <a:pt x="0" y="1053736"/>
                </a:moveTo>
                <a:cubicBezTo>
                  <a:pt x="167640" y="724987"/>
                  <a:pt x="431073" y="410755"/>
                  <a:pt x="714102" y="235132"/>
                </a:cubicBezTo>
                <a:cubicBezTo>
                  <a:pt x="997131" y="59509"/>
                  <a:pt x="1369423" y="10886"/>
                  <a:pt x="1698172" y="0"/>
                </a:cubicBezTo>
              </a:path>
            </a:pathLst>
          </a:cu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2" name="Rectangle 2"/>
          <p:cNvSpPr>
            <a:spLocks noChangeArrowheads="1"/>
          </p:cNvSpPr>
          <p:nvPr userDrawn="1"/>
        </p:nvSpPr>
        <p:spPr bwMode="auto">
          <a:xfrm>
            <a:off x="4175418" y="6347007"/>
            <a:ext cx="443518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000" dirty="0">
                <a:solidFill>
                  <a:srgbClr val="316F95"/>
                </a:solidFill>
                <a:cs typeface="Calibri" panose="020F0502020204030204" pitchFamily="34" charset="0"/>
              </a:rPr>
              <a:t>This </a:t>
            </a:r>
            <a:r>
              <a:rPr lang="de-DE" altLang="de-DE" sz="1000" dirty="0" err="1">
                <a:solidFill>
                  <a:srgbClr val="316F95"/>
                </a:solidFill>
                <a:cs typeface="Calibri" panose="020F0502020204030204" pitchFamily="34" charset="0"/>
              </a:rPr>
              <a:t>project</a:t>
            </a:r>
            <a:r>
              <a:rPr lang="de-DE" altLang="de-DE" sz="1000" dirty="0">
                <a:solidFill>
                  <a:srgbClr val="316F95"/>
                </a:solidFill>
                <a:cs typeface="Calibri" panose="020F0502020204030204" pitchFamily="34" charset="0"/>
              </a:rPr>
              <a:t> </a:t>
            </a:r>
            <a:r>
              <a:rPr lang="de-DE" altLang="de-DE" sz="1000" dirty="0" err="1">
                <a:solidFill>
                  <a:srgbClr val="316F95"/>
                </a:solidFill>
                <a:cs typeface="Calibri" panose="020F0502020204030204" pitchFamily="34" charset="0"/>
              </a:rPr>
              <a:t>has</a:t>
            </a:r>
            <a:r>
              <a:rPr lang="de-DE" altLang="de-DE" sz="1000" dirty="0">
                <a:solidFill>
                  <a:srgbClr val="316F95"/>
                </a:solidFill>
                <a:cs typeface="Calibri" panose="020F0502020204030204" pitchFamily="34" charset="0"/>
              </a:rPr>
              <a:t> </a:t>
            </a:r>
            <a:r>
              <a:rPr lang="de-DE" altLang="de-DE" sz="1000" dirty="0" err="1">
                <a:solidFill>
                  <a:srgbClr val="316F95"/>
                </a:solidFill>
                <a:cs typeface="Calibri" panose="020F0502020204030204" pitchFamily="34" charset="0"/>
              </a:rPr>
              <a:t>received</a:t>
            </a:r>
            <a:r>
              <a:rPr lang="de-DE" altLang="de-DE" sz="1000" dirty="0">
                <a:solidFill>
                  <a:srgbClr val="316F95"/>
                </a:solidFill>
                <a:cs typeface="Calibri" panose="020F0502020204030204" pitchFamily="34" charset="0"/>
              </a:rPr>
              <a:t> </a:t>
            </a:r>
            <a:r>
              <a:rPr lang="de-DE" altLang="de-DE" sz="1000" dirty="0" err="1">
                <a:solidFill>
                  <a:srgbClr val="316F95"/>
                </a:solidFill>
                <a:cs typeface="Calibri" panose="020F0502020204030204" pitchFamily="34" charset="0"/>
              </a:rPr>
              <a:t>funding</a:t>
            </a:r>
            <a:r>
              <a:rPr lang="de-DE" altLang="de-DE" sz="1000" dirty="0">
                <a:solidFill>
                  <a:srgbClr val="316F95"/>
                </a:solidFill>
                <a:cs typeface="Calibri" panose="020F0502020204030204" pitchFamily="34" charset="0"/>
              </a:rPr>
              <a:t> </a:t>
            </a:r>
            <a:r>
              <a:rPr lang="de-DE" altLang="de-DE" sz="1000" dirty="0" err="1">
                <a:solidFill>
                  <a:srgbClr val="316F95"/>
                </a:solidFill>
                <a:cs typeface="Calibri" panose="020F0502020204030204" pitchFamily="34" charset="0"/>
              </a:rPr>
              <a:t>from</a:t>
            </a:r>
            <a:r>
              <a:rPr lang="de-DE" altLang="de-DE" sz="1000" dirty="0">
                <a:solidFill>
                  <a:srgbClr val="316F95"/>
                </a:solidFill>
                <a:cs typeface="Calibri" panose="020F0502020204030204" pitchFamily="34" charset="0"/>
              </a:rPr>
              <a:t> </a:t>
            </a:r>
            <a:r>
              <a:rPr lang="de-DE" altLang="de-DE" sz="1000" dirty="0" err="1">
                <a:solidFill>
                  <a:srgbClr val="316F95"/>
                </a:solidFill>
                <a:cs typeface="Calibri" panose="020F0502020204030204" pitchFamily="34" charset="0"/>
              </a:rPr>
              <a:t>the</a:t>
            </a:r>
            <a:r>
              <a:rPr lang="de-DE" altLang="de-DE" sz="1000" dirty="0">
                <a:solidFill>
                  <a:srgbClr val="316F95"/>
                </a:solidFill>
                <a:cs typeface="Calibri" panose="020F0502020204030204" pitchFamily="34" charset="0"/>
              </a:rPr>
              <a:t> European </a:t>
            </a:r>
            <a:r>
              <a:rPr lang="de-DE" altLang="de-DE" sz="1000" dirty="0" err="1">
                <a:solidFill>
                  <a:srgbClr val="316F95"/>
                </a:solidFill>
                <a:cs typeface="Calibri" panose="020F0502020204030204" pitchFamily="34" charset="0"/>
              </a:rPr>
              <a:t>Union’s</a:t>
            </a:r>
            <a:r>
              <a:rPr lang="de-DE" altLang="de-DE" sz="1000" dirty="0">
                <a:solidFill>
                  <a:srgbClr val="316F95"/>
                </a:solidFill>
                <a:cs typeface="Calibri" panose="020F0502020204030204" pitchFamily="34" charset="0"/>
              </a:rPr>
              <a:t> </a:t>
            </a:r>
            <a:r>
              <a:rPr lang="de-DE" altLang="de-DE" sz="1000" dirty="0" err="1">
                <a:solidFill>
                  <a:srgbClr val="316F95"/>
                </a:solidFill>
                <a:cs typeface="Calibri" panose="020F0502020204030204" pitchFamily="34" charset="0"/>
              </a:rPr>
              <a:t>Horizon</a:t>
            </a:r>
            <a:r>
              <a:rPr lang="de-DE" altLang="de-DE" sz="1000" dirty="0">
                <a:solidFill>
                  <a:srgbClr val="316F95"/>
                </a:solidFill>
                <a:cs typeface="Calibri" panose="020F0502020204030204" pitchFamily="34" charset="0"/>
              </a:rPr>
              <a:t> 2020 </a:t>
            </a:r>
            <a:r>
              <a:rPr lang="de-DE" altLang="de-DE" sz="1000" dirty="0" err="1">
                <a:solidFill>
                  <a:srgbClr val="316F95"/>
                </a:solidFill>
                <a:cs typeface="Calibri" panose="020F0502020204030204" pitchFamily="34" charset="0"/>
              </a:rPr>
              <a:t>research</a:t>
            </a:r>
            <a:r>
              <a:rPr lang="de-DE" altLang="de-DE" sz="1000" dirty="0">
                <a:solidFill>
                  <a:srgbClr val="316F95"/>
                </a:solidFill>
                <a:cs typeface="Calibri" panose="020F0502020204030204" pitchFamily="34" charset="0"/>
              </a:rPr>
              <a:t> </a:t>
            </a:r>
            <a:r>
              <a:rPr lang="de-DE" altLang="de-DE" sz="1000" dirty="0" err="1">
                <a:solidFill>
                  <a:srgbClr val="316F95"/>
                </a:solidFill>
                <a:cs typeface="Calibri" panose="020F0502020204030204" pitchFamily="34" charset="0"/>
              </a:rPr>
              <a:t>and</a:t>
            </a:r>
            <a:r>
              <a:rPr lang="de-DE" altLang="de-DE" sz="1000" dirty="0">
                <a:solidFill>
                  <a:srgbClr val="316F95"/>
                </a:solidFill>
                <a:cs typeface="Calibri" panose="020F0502020204030204" pitchFamily="34" charset="0"/>
              </a:rPr>
              <a:t> </a:t>
            </a:r>
            <a:r>
              <a:rPr lang="de-DE" altLang="de-DE" sz="1000" dirty="0" err="1">
                <a:solidFill>
                  <a:srgbClr val="316F95"/>
                </a:solidFill>
                <a:cs typeface="Calibri" panose="020F0502020204030204" pitchFamily="34" charset="0"/>
              </a:rPr>
              <a:t>innovation</a:t>
            </a:r>
            <a:r>
              <a:rPr lang="de-DE" altLang="de-DE" sz="1000" dirty="0">
                <a:solidFill>
                  <a:srgbClr val="316F95"/>
                </a:solidFill>
                <a:cs typeface="Calibri" panose="020F0502020204030204" pitchFamily="34" charset="0"/>
              </a:rPr>
              <a:t> </a:t>
            </a:r>
            <a:r>
              <a:rPr lang="de-DE" altLang="de-DE" sz="1000" dirty="0" err="1">
                <a:solidFill>
                  <a:srgbClr val="316F95"/>
                </a:solidFill>
                <a:cs typeface="Calibri" panose="020F0502020204030204" pitchFamily="34" charset="0"/>
              </a:rPr>
              <a:t>programme</a:t>
            </a:r>
            <a:r>
              <a:rPr lang="de-DE" altLang="de-DE" sz="1000" dirty="0">
                <a:solidFill>
                  <a:srgbClr val="316F95"/>
                </a:solidFill>
                <a:cs typeface="Calibri" panose="020F0502020204030204" pitchFamily="34" charset="0"/>
              </a:rPr>
              <a:t> </a:t>
            </a:r>
            <a:r>
              <a:rPr lang="de-DE" altLang="de-DE" sz="1000" dirty="0" err="1">
                <a:solidFill>
                  <a:srgbClr val="316F95"/>
                </a:solidFill>
                <a:cs typeface="Calibri" panose="020F0502020204030204" pitchFamily="34" charset="0"/>
              </a:rPr>
              <a:t>under</a:t>
            </a:r>
            <a:r>
              <a:rPr lang="de-DE" altLang="de-DE" sz="1000" dirty="0">
                <a:solidFill>
                  <a:srgbClr val="316F95"/>
                </a:solidFill>
                <a:cs typeface="Calibri" panose="020F0502020204030204" pitchFamily="34" charset="0"/>
              </a:rPr>
              <a:t> </a:t>
            </a:r>
            <a:r>
              <a:rPr lang="de-DE" altLang="de-DE" sz="1000" dirty="0" err="1">
                <a:solidFill>
                  <a:srgbClr val="316F95"/>
                </a:solidFill>
                <a:cs typeface="Calibri" panose="020F0502020204030204" pitchFamily="34" charset="0"/>
              </a:rPr>
              <a:t>grant</a:t>
            </a:r>
            <a:r>
              <a:rPr lang="de-DE" altLang="de-DE" sz="1000" dirty="0">
                <a:solidFill>
                  <a:srgbClr val="316F95"/>
                </a:solidFill>
                <a:cs typeface="Calibri" panose="020F0502020204030204" pitchFamily="34" charset="0"/>
              </a:rPr>
              <a:t> </a:t>
            </a:r>
            <a:r>
              <a:rPr lang="de-DE" altLang="de-DE" sz="1000" dirty="0" err="1">
                <a:solidFill>
                  <a:srgbClr val="316F95"/>
                </a:solidFill>
                <a:cs typeface="Calibri" panose="020F0502020204030204" pitchFamily="34" charset="0"/>
              </a:rPr>
              <a:t>agreement</a:t>
            </a:r>
            <a:r>
              <a:rPr lang="de-DE" altLang="de-DE" sz="1000" dirty="0">
                <a:solidFill>
                  <a:srgbClr val="316F95"/>
                </a:solidFill>
                <a:cs typeface="Calibri" panose="020F0502020204030204" pitchFamily="34" charset="0"/>
              </a:rPr>
              <a:t> </a:t>
            </a:r>
            <a:r>
              <a:rPr lang="de-DE" altLang="de-DE" sz="1000" dirty="0" err="1">
                <a:solidFill>
                  <a:srgbClr val="316F95"/>
                </a:solidFill>
                <a:cs typeface="Calibri" panose="020F0502020204030204" pitchFamily="34" charset="0"/>
              </a:rPr>
              <a:t>No</a:t>
            </a:r>
            <a:r>
              <a:rPr lang="de-DE" altLang="de-DE" sz="1000" dirty="0">
                <a:solidFill>
                  <a:srgbClr val="316F95"/>
                </a:solidFill>
                <a:cs typeface="Calibri" panose="020F0502020204030204" pitchFamily="34" charset="0"/>
              </a:rPr>
              <a:t> 821124.</a:t>
            </a:r>
          </a:p>
        </p:txBody>
      </p:sp>
      <p:pic>
        <p:nvPicPr>
          <p:cNvPr id="13" name="Picture 1" descr="http://piknavigate.variante-b.de/wp-content/themes/piknavigate/assets/images/eu-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815" y="6401775"/>
            <a:ext cx="516603" cy="31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386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D7D99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259911"/>
            <a:ext cx="10515600" cy="1007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332925"/>
            <a:ext cx="10515600" cy="3844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4C261-6179-4906-BFEC-45CCB27741F1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31.03.2023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79DE2-EFC9-46D5-8C9F-16371091C849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59" y="242625"/>
            <a:ext cx="2950602" cy="724026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 flipV="1">
            <a:off x="1750423" y="1017449"/>
            <a:ext cx="10441577" cy="1765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 userDrawn="1"/>
        </p:nvSpPr>
        <p:spPr>
          <a:xfrm>
            <a:off x="0" y="1035099"/>
            <a:ext cx="1750423" cy="1053736"/>
          </a:xfrm>
          <a:custGeom>
            <a:avLst/>
            <a:gdLst>
              <a:gd name="connsiteX0" fmla="*/ 0 w 1489166"/>
              <a:gd name="connsiteY0" fmla="*/ 1123405 h 1123405"/>
              <a:gd name="connsiteX1" fmla="*/ 583474 w 1489166"/>
              <a:gd name="connsiteY1" fmla="*/ 278674 h 1123405"/>
              <a:gd name="connsiteX2" fmla="*/ 1489166 w 1489166"/>
              <a:gd name="connsiteY2" fmla="*/ 0 h 1123405"/>
              <a:gd name="connsiteX0" fmla="*/ 0 w 1637212"/>
              <a:gd name="connsiteY0" fmla="*/ 1053736 h 1053736"/>
              <a:gd name="connsiteX1" fmla="*/ 731520 w 1637212"/>
              <a:gd name="connsiteY1" fmla="*/ 278674 h 1053736"/>
              <a:gd name="connsiteX2" fmla="*/ 1637212 w 1637212"/>
              <a:gd name="connsiteY2" fmla="*/ 0 h 1053736"/>
              <a:gd name="connsiteX0" fmla="*/ 0 w 1637212"/>
              <a:gd name="connsiteY0" fmla="*/ 1053736 h 1053736"/>
              <a:gd name="connsiteX1" fmla="*/ 714102 w 1637212"/>
              <a:gd name="connsiteY1" fmla="*/ 235132 h 1053736"/>
              <a:gd name="connsiteX2" fmla="*/ 1637212 w 1637212"/>
              <a:gd name="connsiteY2" fmla="*/ 0 h 1053736"/>
              <a:gd name="connsiteX0" fmla="*/ 0 w 1637212"/>
              <a:gd name="connsiteY0" fmla="*/ 1053736 h 1053736"/>
              <a:gd name="connsiteX1" fmla="*/ 714102 w 1637212"/>
              <a:gd name="connsiteY1" fmla="*/ 235132 h 1053736"/>
              <a:gd name="connsiteX2" fmla="*/ 1637212 w 1637212"/>
              <a:gd name="connsiteY2" fmla="*/ 0 h 1053736"/>
              <a:gd name="connsiteX0" fmla="*/ 0 w 1698172"/>
              <a:gd name="connsiteY0" fmla="*/ 1053736 h 1053736"/>
              <a:gd name="connsiteX1" fmla="*/ 714102 w 1698172"/>
              <a:gd name="connsiteY1" fmla="*/ 235132 h 1053736"/>
              <a:gd name="connsiteX2" fmla="*/ 1698172 w 1698172"/>
              <a:gd name="connsiteY2" fmla="*/ 0 h 1053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98172" h="1053736">
                <a:moveTo>
                  <a:pt x="0" y="1053736"/>
                </a:moveTo>
                <a:cubicBezTo>
                  <a:pt x="167640" y="724987"/>
                  <a:pt x="431073" y="410755"/>
                  <a:pt x="714102" y="235132"/>
                </a:cubicBezTo>
                <a:cubicBezTo>
                  <a:pt x="997131" y="59509"/>
                  <a:pt x="1369423" y="10886"/>
                  <a:pt x="1698172" y="0"/>
                </a:cubicBezTo>
              </a:path>
            </a:pathLst>
          </a:cu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2" name="Rectangle 2"/>
          <p:cNvSpPr>
            <a:spLocks noChangeArrowheads="1"/>
          </p:cNvSpPr>
          <p:nvPr userDrawn="1"/>
        </p:nvSpPr>
        <p:spPr bwMode="auto">
          <a:xfrm>
            <a:off x="4175418" y="6347007"/>
            <a:ext cx="443518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000" dirty="0">
                <a:solidFill>
                  <a:srgbClr val="316F95"/>
                </a:solidFill>
                <a:cs typeface="Calibri" panose="020F0502020204030204" pitchFamily="34" charset="0"/>
              </a:rPr>
              <a:t>This </a:t>
            </a:r>
            <a:r>
              <a:rPr lang="de-DE" altLang="de-DE" sz="1000" dirty="0" err="1">
                <a:solidFill>
                  <a:srgbClr val="316F95"/>
                </a:solidFill>
                <a:cs typeface="Calibri" panose="020F0502020204030204" pitchFamily="34" charset="0"/>
              </a:rPr>
              <a:t>project</a:t>
            </a:r>
            <a:r>
              <a:rPr lang="de-DE" altLang="de-DE" sz="1000" dirty="0">
                <a:solidFill>
                  <a:srgbClr val="316F95"/>
                </a:solidFill>
                <a:cs typeface="Calibri" panose="020F0502020204030204" pitchFamily="34" charset="0"/>
              </a:rPr>
              <a:t> </a:t>
            </a:r>
            <a:r>
              <a:rPr lang="de-DE" altLang="de-DE" sz="1000" dirty="0" err="1">
                <a:solidFill>
                  <a:srgbClr val="316F95"/>
                </a:solidFill>
                <a:cs typeface="Calibri" panose="020F0502020204030204" pitchFamily="34" charset="0"/>
              </a:rPr>
              <a:t>has</a:t>
            </a:r>
            <a:r>
              <a:rPr lang="de-DE" altLang="de-DE" sz="1000" dirty="0">
                <a:solidFill>
                  <a:srgbClr val="316F95"/>
                </a:solidFill>
                <a:cs typeface="Calibri" panose="020F0502020204030204" pitchFamily="34" charset="0"/>
              </a:rPr>
              <a:t> </a:t>
            </a:r>
            <a:r>
              <a:rPr lang="de-DE" altLang="de-DE" sz="1000" dirty="0" err="1">
                <a:solidFill>
                  <a:srgbClr val="316F95"/>
                </a:solidFill>
                <a:cs typeface="Calibri" panose="020F0502020204030204" pitchFamily="34" charset="0"/>
              </a:rPr>
              <a:t>received</a:t>
            </a:r>
            <a:r>
              <a:rPr lang="de-DE" altLang="de-DE" sz="1000" dirty="0">
                <a:solidFill>
                  <a:srgbClr val="316F95"/>
                </a:solidFill>
                <a:cs typeface="Calibri" panose="020F0502020204030204" pitchFamily="34" charset="0"/>
              </a:rPr>
              <a:t> </a:t>
            </a:r>
            <a:r>
              <a:rPr lang="de-DE" altLang="de-DE" sz="1000" dirty="0" err="1">
                <a:solidFill>
                  <a:srgbClr val="316F95"/>
                </a:solidFill>
                <a:cs typeface="Calibri" panose="020F0502020204030204" pitchFamily="34" charset="0"/>
              </a:rPr>
              <a:t>funding</a:t>
            </a:r>
            <a:r>
              <a:rPr lang="de-DE" altLang="de-DE" sz="1000" dirty="0">
                <a:solidFill>
                  <a:srgbClr val="316F95"/>
                </a:solidFill>
                <a:cs typeface="Calibri" panose="020F0502020204030204" pitchFamily="34" charset="0"/>
              </a:rPr>
              <a:t> </a:t>
            </a:r>
            <a:r>
              <a:rPr lang="de-DE" altLang="de-DE" sz="1000" dirty="0" err="1">
                <a:solidFill>
                  <a:srgbClr val="316F95"/>
                </a:solidFill>
                <a:cs typeface="Calibri" panose="020F0502020204030204" pitchFamily="34" charset="0"/>
              </a:rPr>
              <a:t>from</a:t>
            </a:r>
            <a:r>
              <a:rPr lang="de-DE" altLang="de-DE" sz="1000" dirty="0">
                <a:solidFill>
                  <a:srgbClr val="316F95"/>
                </a:solidFill>
                <a:cs typeface="Calibri" panose="020F0502020204030204" pitchFamily="34" charset="0"/>
              </a:rPr>
              <a:t> </a:t>
            </a:r>
            <a:r>
              <a:rPr lang="de-DE" altLang="de-DE" sz="1000" dirty="0" err="1">
                <a:solidFill>
                  <a:srgbClr val="316F95"/>
                </a:solidFill>
                <a:cs typeface="Calibri" panose="020F0502020204030204" pitchFamily="34" charset="0"/>
              </a:rPr>
              <a:t>the</a:t>
            </a:r>
            <a:r>
              <a:rPr lang="de-DE" altLang="de-DE" sz="1000" dirty="0">
                <a:solidFill>
                  <a:srgbClr val="316F95"/>
                </a:solidFill>
                <a:cs typeface="Calibri" panose="020F0502020204030204" pitchFamily="34" charset="0"/>
              </a:rPr>
              <a:t> European </a:t>
            </a:r>
            <a:r>
              <a:rPr lang="de-DE" altLang="de-DE" sz="1000" dirty="0" err="1">
                <a:solidFill>
                  <a:srgbClr val="316F95"/>
                </a:solidFill>
                <a:cs typeface="Calibri" panose="020F0502020204030204" pitchFamily="34" charset="0"/>
              </a:rPr>
              <a:t>Union’s</a:t>
            </a:r>
            <a:r>
              <a:rPr lang="de-DE" altLang="de-DE" sz="1000" dirty="0">
                <a:solidFill>
                  <a:srgbClr val="316F95"/>
                </a:solidFill>
                <a:cs typeface="Calibri" panose="020F0502020204030204" pitchFamily="34" charset="0"/>
              </a:rPr>
              <a:t> </a:t>
            </a:r>
            <a:r>
              <a:rPr lang="de-DE" altLang="de-DE" sz="1000" dirty="0" err="1">
                <a:solidFill>
                  <a:srgbClr val="316F95"/>
                </a:solidFill>
                <a:cs typeface="Calibri" panose="020F0502020204030204" pitchFamily="34" charset="0"/>
              </a:rPr>
              <a:t>Horizon</a:t>
            </a:r>
            <a:r>
              <a:rPr lang="de-DE" altLang="de-DE" sz="1000" dirty="0">
                <a:solidFill>
                  <a:srgbClr val="316F95"/>
                </a:solidFill>
                <a:cs typeface="Calibri" panose="020F0502020204030204" pitchFamily="34" charset="0"/>
              </a:rPr>
              <a:t> 2020 </a:t>
            </a:r>
            <a:r>
              <a:rPr lang="de-DE" altLang="de-DE" sz="1000" dirty="0" err="1">
                <a:solidFill>
                  <a:srgbClr val="316F95"/>
                </a:solidFill>
                <a:cs typeface="Calibri" panose="020F0502020204030204" pitchFamily="34" charset="0"/>
              </a:rPr>
              <a:t>research</a:t>
            </a:r>
            <a:r>
              <a:rPr lang="de-DE" altLang="de-DE" sz="1000" dirty="0">
                <a:solidFill>
                  <a:srgbClr val="316F95"/>
                </a:solidFill>
                <a:cs typeface="Calibri" panose="020F0502020204030204" pitchFamily="34" charset="0"/>
              </a:rPr>
              <a:t> </a:t>
            </a:r>
            <a:r>
              <a:rPr lang="de-DE" altLang="de-DE" sz="1000" dirty="0" err="1">
                <a:solidFill>
                  <a:srgbClr val="316F95"/>
                </a:solidFill>
                <a:cs typeface="Calibri" panose="020F0502020204030204" pitchFamily="34" charset="0"/>
              </a:rPr>
              <a:t>and</a:t>
            </a:r>
            <a:r>
              <a:rPr lang="de-DE" altLang="de-DE" sz="1000" dirty="0">
                <a:solidFill>
                  <a:srgbClr val="316F95"/>
                </a:solidFill>
                <a:cs typeface="Calibri" panose="020F0502020204030204" pitchFamily="34" charset="0"/>
              </a:rPr>
              <a:t> </a:t>
            </a:r>
            <a:r>
              <a:rPr lang="de-DE" altLang="de-DE" sz="1000" dirty="0" err="1">
                <a:solidFill>
                  <a:srgbClr val="316F95"/>
                </a:solidFill>
                <a:cs typeface="Calibri" panose="020F0502020204030204" pitchFamily="34" charset="0"/>
              </a:rPr>
              <a:t>innovation</a:t>
            </a:r>
            <a:r>
              <a:rPr lang="de-DE" altLang="de-DE" sz="1000" dirty="0">
                <a:solidFill>
                  <a:srgbClr val="316F95"/>
                </a:solidFill>
                <a:cs typeface="Calibri" panose="020F0502020204030204" pitchFamily="34" charset="0"/>
              </a:rPr>
              <a:t> </a:t>
            </a:r>
            <a:r>
              <a:rPr lang="de-DE" altLang="de-DE" sz="1000" dirty="0" err="1">
                <a:solidFill>
                  <a:srgbClr val="316F95"/>
                </a:solidFill>
                <a:cs typeface="Calibri" panose="020F0502020204030204" pitchFamily="34" charset="0"/>
              </a:rPr>
              <a:t>programme</a:t>
            </a:r>
            <a:r>
              <a:rPr lang="de-DE" altLang="de-DE" sz="1000" dirty="0">
                <a:solidFill>
                  <a:srgbClr val="316F95"/>
                </a:solidFill>
                <a:cs typeface="Calibri" panose="020F0502020204030204" pitchFamily="34" charset="0"/>
              </a:rPr>
              <a:t> </a:t>
            </a:r>
            <a:r>
              <a:rPr lang="de-DE" altLang="de-DE" sz="1000" dirty="0" err="1">
                <a:solidFill>
                  <a:srgbClr val="316F95"/>
                </a:solidFill>
                <a:cs typeface="Calibri" panose="020F0502020204030204" pitchFamily="34" charset="0"/>
              </a:rPr>
              <a:t>under</a:t>
            </a:r>
            <a:r>
              <a:rPr lang="de-DE" altLang="de-DE" sz="1000" dirty="0">
                <a:solidFill>
                  <a:srgbClr val="316F95"/>
                </a:solidFill>
                <a:cs typeface="Calibri" panose="020F0502020204030204" pitchFamily="34" charset="0"/>
              </a:rPr>
              <a:t> </a:t>
            </a:r>
            <a:r>
              <a:rPr lang="de-DE" altLang="de-DE" sz="1000" dirty="0" err="1">
                <a:solidFill>
                  <a:srgbClr val="316F95"/>
                </a:solidFill>
                <a:cs typeface="Calibri" panose="020F0502020204030204" pitchFamily="34" charset="0"/>
              </a:rPr>
              <a:t>grant</a:t>
            </a:r>
            <a:r>
              <a:rPr lang="de-DE" altLang="de-DE" sz="1000" dirty="0">
                <a:solidFill>
                  <a:srgbClr val="316F95"/>
                </a:solidFill>
                <a:cs typeface="Calibri" panose="020F0502020204030204" pitchFamily="34" charset="0"/>
              </a:rPr>
              <a:t> </a:t>
            </a:r>
            <a:r>
              <a:rPr lang="de-DE" altLang="de-DE" sz="1000" dirty="0" err="1">
                <a:solidFill>
                  <a:srgbClr val="316F95"/>
                </a:solidFill>
                <a:cs typeface="Calibri" panose="020F0502020204030204" pitchFamily="34" charset="0"/>
              </a:rPr>
              <a:t>agreement</a:t>
            </a:r>
            <a:r>
              <a:rPr lang="de-DE" altLang="de-DE" sz="1000" dirty="0">
                <a:solidFill>
                  <a:srgbClr val="316F95"/>
                </a:solidFill>
                <a:cs typeface="Calibri" panose="020F0502020204030204" pitchFamily="34" charset="0"/>
              </a:rPr>
              <a:t> </a:t>
            </a:r>
            <a:r>
              <a:rPr lang="de-DE" altLang="de-DE" sz="1000" dirty="0" err="1">
                <a:solidFill>
                  <a:srgbClr val="316F95"/>
                </a:solidFill>
                <a:cs typeface="Calibri" panose="020F0502020204030204" pitchFamily="34" charset="0"/>
              </a:rPr>
              <a:t>No</a:t>
            </a:r>
            <a:r>
              <a:rPr lang="de-DE" altLang="de-DE" sz="1000" dirty="0">
                <a:solidFill>
                  <a:srgbClr val="316F95"/>
                </a:solidFill>
                <a:cs typeface="Calibri" panose="020F0502020204030204" pitchFamily="34" charset="0"/>
              </a:rPr>
              <a:t> 821124.</a:t>
            </a:r>
          </a:p>
        </p:txBody>
      </p:sp>
      <p:pic>
        <p:nvPicPr>
          <p:cNvPr id="13" name="Picture 1" descr="http://piknavigate.variante-b.de/wp-content/themes/piknavigate/assets/images/eu-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815" y="6401775"/>
            <a:ext cx="516603" cy="31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636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D7D99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4511" y="2255984"/>
            <a:ext cx="9144000" cy="164149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800" dirty="0">
                <a:effectLst/>
              </a:rPr>
              <a:t>Global </a:t>
            </a:r>
            <a:r>
              <a:rPr lang="fr-FR" sz="4800" dirty="0" err="1">
                <a:effectLst/>
              </a:rPr>
              <a:t>socio-economic</a:t>
            </a:r>
            <a:r>
              <a:rPr lang="fr-FR" sz="4800" dirty="0">
                <a:effectLst/>
              </a:rPr>
              <a:t> and </a:t>
            </a:r>
            <a:r>
              <a:rPr lang="fr-FR" sz="4800" dirty="0" err="1">
                <a:effectLst/>
              </a:rPr>
              <a:t>climate</a:t>
            </a:r>
            <a:r>
              <a:rPr lang="fr-FR" sz="4800" dirty="0">
                <a:effectLst/>
              </a:rPr>
              <a:t> change</a:t>
            </a:r>
            <a:br>
              <a:rPr lang="fr-FR" sz="4800" dirty="0">
                <a:effectLst/>
              </a:rPr>
            </a:br>
            <a:r>
              <a:rPr lang="fr-FR" sz="4800" dirty="0">
                <a:effectLst/>
              </a:rPr>
              <a:t> mitigation scenarios </a:t>
            </a:r>
            <a:br>
              <a:rPr lang="fr-FR" sz="4800" dirty="0">
                <a:effectLst/>
              </a:rPr>
            </a:br>
            <a:r>
              <a:rPr lang="fr-FR" sz="4800" dirty="0" err="1">
                <a:effectLst/>
              </a:rPr>
              <a:t>through</a:t>
            </a:r>
            <a:r>
              <a:rPr lang="fr-FR" sz="4800" dirty="0">
                <a:effectLst/>
              </a:rPr>
              <a:t> the </a:t>
            </a:r>
            <a:r>
              <a:rPr lang="fr-FR" sz="4800" dirty="0" err="1">
                <a:effectLst/>
              </a:rPr>
              <a:t>lens</a:t>
            </a:r>
            <a:r>
              <a:rPr lang="fr-FR" sz="4800" dirty="0">
                <a:effectLst/>
              </a:rPr>
              <a:t> of structural change</a:t>
            </a:r>
            <a:br>
              <a:rPr lang="fr-FR" sz="4800" dirty="0">
                <a:effectLst/>
              </a:rPr>
            </a:br>
            <a:r>
              <a:rPr lang="en-US" sz="4800" b="1" dirty="0">
                <a:solidFill>
                  <a:schemeClr val="tx1"/>
                </a:solidFill>
              </a:rPr>
              <a:t> </a:t>
            </a:r>
            <a:endParaRPr lang="de-DE" sz="48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5208" y="5068914"/>
            <a:ext cx="9144000" cy="754025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fr-FR" dirty="0"/>
              <a:t>Lefèvre, J., Le </a:t>
            </a:r>
            <a:r>
              <a:rPr lang="fr-FR" dirty="0" err="1"/>
              <a:t>Gallic</a:t>
            </a:r>
            <a:r>
              <a:rPr lang="fr-FR" dirty="0"/>
              <a:t>, T., </a:t>
            </a:r>
            <a:r>
              <a:rPr lang="fr-FR" dirty="0" err="1"/>
              <a:t>Fragkos</a:t>
            </a:r>
            <a:r>
              <a:rPr lang="fr-FR" dirty="0"/>
              <a:t>, P., Mercure, J.-F., </a:t>
            </a:r>
            <a:r>
              <a:rPr lang="fr-FR" dirty="0" err="1"/>
              <a:t>Simsek</a:t>
            </a:r>
            <a:r>
              <a:rPr lang="fr-FR" dirty="0"/>
              <a:t>, Y., </a:t>
            </a:r>
            <a:r>
              <a:rPr lang="fr-FR" dirty="0" err="1"/>
              <a:t>Paroussos</a:t>
            </a:r>
            <a:r>
              <a:rPr lang="fr-FR" dirty="0"/>
              <a:t>, L., 2022. Global </a:t>
            </a:r>
            <a:r>
              <a:rPr lang="fr-FR" dirty="0" err="1"/>
              <a:t>socio-economic</a:t>
            </a:r>
            <a:r>
              <a:rPr lang="fr-FR" dirty="0"/>
              <a:t> and </a:t>
            </a:r>
            <a:r>
              <a:rPr lang="fr-FR" dirty="0" err="1"/>
              <a:t>climate</a:t>
            </a:r>
            <a:r>
              <a:rPr lang="fr-FR" dirty="0"/>
              <a:t> change mitigation scenarios </a:t>
            </a:r>
            <a:r>
              <a:rPr lang="fr-FR" dirty="0" err="1"/>
              <a:t>through</a:t>
            </a:r>
            <a:r>
              <a:rPr lang="fr-FR" dirty="0"/>
              <a:t> the </a:t>
            </a:r>
            <a:r>
              <a:rPr lang="fr-FR" dirty="0" err="1"/>
              <a:t>lens</a:t>
            </a:r>
            <a:r>
              <a:rPr lang="fr-FR" dirty="0"/>
              <a:t> of structural change. </a:t>
            </a:r>
            <a:r>
              <a:rPr lang="fr-FR" dirty="0" err="1"/>
              <a:t>Glob</a:t>
            </a:r>
            <a:r>
              <a:rPr lang="fr-FR" dirty="0"/>
              <a:t>. Environ. Change 74, 102510.</a:t>
            </a:r>
          </a:p>
          <a:p>
            <a:pPr algn="ctr"/>
            <a:endParaRPr lang="de-DE" dirty="0"/>
          </a:p>
        </p:txBody>
      </p:sp>
      <p:sp>
        <p:nvSpPr>
          <p:cNvPr id="15" name="Rectangle 14"/>
          <p:cNvSpPr/>
          <p:nvPr/>
        </p:nvSpPr>
        <p:spPr>
          <a:xfrm>
            <a:off x="-17583" y="0"/>
            <a:ext cx="12209583" cy="2289409"/>
          </a:xfrm>
          <a:custGeom>
            <a:avLst/>
            <a:gdLst>
              <a:gd name="connsiteX0" fmla="*/ 0 w 12192000"/>
              <a:gd name="connsiteY0" fmla="*/ 0 h 1111239"/>
              <a:gd name="connsiteX1" fmla="*/ 12192000 w 12192000"/>
              <a:gd name="connsiteY1" fmla="*/ 0 h 1111239"/>
              <a:gd name="connsiteX2" fmla="*/ 12192000 w 12192000"/>
              <a:gd name="connsiteY2" fmla="*/ 1111239 h 1111239"/>
              <a:gd name="connsiteX3" fmla="*/ 0 w 12192000"/>
              <a:gd name="connsiteY3" fmla="*/ 1111239 h 1111239"/>
              <a:gd name="connsiteX4" fmla="*/ 0 w 12192000"/>
              <a:gd name="connsiteY4" fmla="*/ 0 h 1111239"/>
              <a:gd name="connsiteX0" fmla="*/ 17584 w 12209584"/>
              <a:gd name="connsiteY0" fmla="*/ 0 h 1902547"/>
              <a:gd name="connsiteX1" fmla="*/ 12209584 w 12209584"/>
              <a:gd name="connsiteY1" fmla="*/ 0 h 1902547"/>
              <a:gd name="connsiteX2" fmla="*/ 12209584 w 12209584"/>
              <a:gd name="connsiteY2" fmla="*/ 1111239 h 1902547"/>
              <a:gd name="connsiteX3" fmla="*/ 0 w 12209584"/>
              <a:gd name="connsiteY3" fmla="*/ 1902547 h 1902547"/>
              <a:gd name="connsiteX4" fmla="*/ 17584 w 12209584"/>
              <a:gd name="connsiteY4" fmla="*/ 0 h 1902547"/>
              <a:gd name="connsiteX0" fmla="*/ 17584 w 12209584"/>
              <a:gd name="connsiteY0" fmla="*/ 0 h 1902547"/>
              <a:gd name="connsiteX1" fmla="*/ 12209584 w 12209584"/>
              <a:gd name="connsiteY1" fmla="*/ 0 h 1902547"/>
              <a:gd name="connsiteX2" fmla="*/ 12209584 w 12209584"/>
              <a:gd name="connsiteY2" fmla="*/ 1111239 h 1902547"/>
              <a:gd name="connsiteX3" fmla="*/ 0 w 12209584"/>
              <a:gd name="connsiteY3" fmla="*/ 1902547 h 1902547"/>
              <a:gd name="connsiteX4" fmla="*/ 17584 w 12209584"/>
              <a:gd name="connsiteY4" fmla="*/ 0 h 1902547"/>
              <a:gd name="connsiteX0" fmla="*/ 35168 w 12227168"/>
              <a:gd name="connsiteY0" fmla="*/ 0 h 1955301"/>
              <a:gd name="connsiteX1" fmla="*/ 12227168 w 12227168"/>
              <a:gd name="connsiteY1" fmla="*/ 0 h 1955301"/>
              <a:gd name="connsiteX2" fmla="*/ 12227168 w 12227168"/>
              <a:gd name="connsiteY2" fmla="*/ 1111239 h 1955301"/>
              <a:gd name="connsiteX3" fmla="*/ 0 w 12227168"/>
              <a:gd name="connsiteY3" fmla="*/ 1955301 h 1955301"/>
              <a:gd name="connsiteX4" fmla="*/ 35168 w 12227168"/>
              <a:gd name="connsiteY4" fmla="*/ 0 h 1955301"/>
              <a:gd name="connsiteX0" fmla="*/ 35168 w 12227168"/>
              <a:gd name="connsiteY0" fmla="*/ 0 h 1955301"/>
              <a:gd name="connsiteX1" fmla="*/ 12227168 w 12227168"/>
              <a:gd name="connsiteY1" fmla="*/ 0 h 1955301"/>
              <a:gd name="connsiteX2" fmla="*/ 12227168 w 12227168"/>
              <a:gd name="connsiteY2" fmla="*/ 1111239 h 1955301"/>
              <a:gd name="connsiteX3" fmla="*/ 0 w 12227168"/>
              <a:gd name="connsiteY3" fmla="*/ 1955301 h 1955301"/>
              <a:gd name="connsiteX4" fmla="*/ 35168 w 12227168"/>
              <a:gd name="connsiteY4" fmla="*/ 0 h 1955301"/>
              <a:gd name="connsiteX0" fmla="*/ 35168 w 12227168"/>
              <a:gd name="connsiteY0" fmla="*/ 0 h 1994165"/>
              <a:gd name="connsiteX1" fmla="*/ 12227168 w 12227168"/>
              <a:gd name="connsiteY1" fmla="*/ 0 h 1994165"/>
              <a:gd name="connsiteX2" fmla="*/ 12227168 w 12227168"/>
              <a:gd name="connsiteY2" fmla="*/ 1111239 h 1994165"/>
              <a:gd name="connsiteX3" fmla="*/ 1758460 w 12227168"/>
              <a:gd name="connsiteY3" fmla="*/ 1107831 h 1994165"/>
              <a:gd name="connsiteX4" fmla="*/ 0 w 12227168"/>
              <a:gd name="connsiteY4" fmla="*/ 1955301 h 1994165"/>
              <a:gd name="connsiteX5" fmla="*/ 35168 w 12227168"/>
              <a:gd name="connsiteY5" fmla="*/ 0 h 1994165"/>
              <a:gd name="connsiteX0" fmla="*/ 35168 w 12227168"/>
              <a:gd name="connsiteY0" fmla="*/ 0 h 1998193"/>
              <a:gd name="connsiteX1" fmla="*/ 12227168 w 12227168"/>
              <a:gd name="connsiteY1" fmla="*/ 0 h 1998193"/>
              <a:gd name="connsiteX2" fmla="*/ 12227168 w 12227168"/>
              <a:gd name="connsiteY2" fmla="*/ 1111239 h 1998193"/>
              <a:gd name="connsiteX3" fmla="*/ 1758460 w 12227168"/>
              <a:gd name="connsiteY3" fmla="*/ 1213339 h 1998193"/>
              <a:gd name="connsiteX4" fmla="*/ 0 w 12227168"/>
              <a:gd name="connsiteY4" fmla="*/ 1955301 h 1998193"/>
              <a:gd name="connsiteX5" fmla="*/ 35168 w 12227168"/>
              <a:gd name="connsiteY5" fmla="*/ 0 h 1998193"/>
              <a:gd name="connsiteX0" fmla="*/ 35168 w 12227168"/>
              <a:gd name="connsiteY0" fmla="*/ 0 h 1998193"/>
              <a:gd name="connsiteX1" fmla="*/ 12227168 w 12227168"/>
              <a:gd name="connsiteY1" fmla="*/ 0 h 1998193"/>
              <a:gd name="connsiteX2" fmla="*/ 12227168 w 12227168"/>
              <a:gd name="connsiteY2" fmla="*/ 1128824 h 1998193"/>
              <a:gd name="connsiteX3" fmla="*/ 1758460 w 12227168"/>
              <a:gd name="connsiteY3" fmla="*/ 1213339 h 1998193"/>
              <a:gd name="connsiteX4" fmla="*/ 0 w 12227168"/>
              <a:gd name="connsiteY4" fmla="*/ 1955301 h 1998193"/>
              <a:gd name="connsiteX5" fmla="*/ 35168 w 12227168"/>
              <a:gd name="connsiteY5" fmla="*/ 0 h 1998193"/>
              <a:gd name="connsiteX0" fmla="*/ 35168 w 12227168"/>
              <a:gd name="connsiteY0" fmla="*/ 0 h 1998193"/>
              <a:gd name="connsiteX1" fmla="*/ 12227168 w 12227168"/>
              <a:gd name="connsiteY1" fmla="*/ 0 h 1998193"/>
              <a:gd name="connsiteX2" fmla="*/ 12227168 w 12227168"/>
              <a:gd name="connsiteY2" fmla="*/ 1128824 h 1998193"/>
              <a:gd name="connsiteX3" fmla="*/ 1758460 w 12227168"/>
              <a:gd name="connsiteY3" fmla="*/ 1213339 h 1998193"/>
              <a:gd name="connsiteX4" fmla="*/ 0 w 12227168"/>
              <a:gd name="connsiteY4" fmla="*/ 1955301 h 1998193"/>
              <a:gd name="connsiteX5" fmla="*/ 35168 w 12227168"/>
              <a:gd name="connsiteY5" fmla="*/ 0 h 1998193"/>
              <a:gd name="connsiteX0" fmla="*/ 35168 w 12227168"/>
              <a:gd name="connsiteY0" fmla="*/ 0 h 1998193"/>
              <a:gd name="connsiteX1" fmla="*/ 12227168 w 12227168"/>
              <a:gd name="connsiteY1" fmla="*/ 0 h 1998193"/>
              <a:gd name="connsiteX2" fmla="*/ 12227168 w 12227168"/>
              <a:gd name="connsiteY2" fmla="*/ 1128824 h 1998193"/>
              <a:gd name="connsiteX3" fmla="*/ 1758460 w 12227168"/>
              <a:gd name="connsiteY3" fmla="*/ 1213339 h 1998193"/>
              <a:gd name="connsiteX4" fmla="*/ 0 w 12227168"/>
              <a:gd name="connsiteY4" fmla="*/ 1955301 h 1998193"/>
              <a:gd name="connsiteX5" fmla="*/ 35168 w 12227168"/>
              <a:gd name="connsiteY5" fmla="*/ 0 h 1998193"/>
              <a:gd name="connsiteX0" fmla="*/ 17583 w 12209583"/>
              <a:gd name="connsiteY0" fmla="*/ 0 h 2015050"/>
              <a:gd name="connsiteX1" fmla="*/ 12209583 w 12209583"/>
              <a:gd name="connsiteY1" fmla="*/ 0 h 2015050"/>
              <a:gd name="connsiteX2" fmla="*/ 12209583 w 12209583"/>
              <a:gd name="connsiteY2" fmla="*/ 1128824 h 2015050"/>
              <a:gd name="connsiteX3" fmla="*/ 1740875 w 12209583"/>
              <a:gd name="connsiteY3" fmla="*/ 1213339 h 2015050"/>
              <a:gd name="connsiteX4" fmla="*/ 0 w 12209583"/>
              <a:gd name="connsiteY4" fmla="*/ 1972886 h 2015050"/>
              <a:gd name="connsiteX5" fmla="*/ 17583 w 12209583"/>
              <a:gd name="connsiteY5" fmla="*/ 0 h 2015050"/>
              <a:gd name="connsiteX0" fmla="*/ 17583 w 12209583"/>
              <a:gd name="connsiteY0" fmla="*/ 0 h 2015050"/>
              <a:gd name="connsiteX1" fmla="*/ 12209583 w 12209583"/>
              <a:gd name="connsiteY1" fmla="*/ 0 h 2015050"/>
              <a:gd name="connsiteX2" fmla="*/ 12209583 w 12209583"/>
              <a:gd name="connsiteY2" fmla="*/ 1128824 h 2015050"/>
              <a:gd name="connsiteX3" fmla="*/ 1740875 w 12209583"/>
              <a:gd name="connsiteY3" fmla="*/ 1213339 h 2015050"/>
              <a:gd name="connsiteX4" fmla="*/ 0 w 12209583"/>
              <a:gd name="connsiteY4" fmla="*/ 1972886 h 2015050"/>
              <a:gd name="connsiteX5" fmla="*/ 17583 w 12209583"/>
              <a:gd name="connsiteY5" fmla="*/ 0 h 2015050"/>
              <a:gd name="connsiteX0" fmla="*/ 17583 w 12209583"/>
              <a:gd name="connsiteY0" fmla="*/ 0 h 1972886"/>
              <a:gd name="connsiteX1" fmla="*/ 12209583 w 12209583"/>
              <a:gd name="connsiteY1" fmla="*/ 0 h 1972886"/>
              <a:gd name="connsiteX2" fmla="*/ 12209583 w 12209583"/>
              <a:gd name="connsiteY2" fmla="*/ 1128824 h 1972886"/>
              <a:gd name="connsiteX3" fmla="*/ 1740875 w 12209583"/>
              <a:gd name="connsiteY3" fmla="*/ 1213339 h 1972886"/>
              <a:gd name="connsiteX4" fmla="*/ 0 w 12209583"/>
              <a:gd name="connsiteY4" fmla="*/ 1972886 h 1972886"/>
              <a:gd name="connsiteX5" fmla="*/ 17583 w 12209583"/>
              <a:gd name="connsiteY5" fmla="*/ 0 h 1972886"/>
              <a:gd name="connsiteX0" fmla="*/ 17583 w 12209583"/>
              <a:gd name="connsiteY0" fmla="*/ 0 h 1990470"/>
              <a:gd name="connsiteX1" fmla="*/ 12209583 w 12209583"/>
              <a:gd name="connsiteY1" fmla="*/ 0 h 1990470"/>
              <a:gd name="connsiteX2" fmla="*/ 12209583 w 12209583"/>
              <a:gd name="connsiteY2" fmla="*/ 1128824 h 1990470"/>
              <a:gd name="connsiteX3" fmla="*/ 1740875 w 12209583"/>
              <a:gd name="connsiteY3" fmla="*/ 1213339 h 1990470"/>
              <a:gd name="connsiteX4" fmla="*/ 0 w 12209583"/>
              <a:gd name="connsiteY4" fmla="*/ 1990470 h 1990470"/>
              <a:gd name="connsiteX5" fmla="*/ 17583 w 12209583"/>
              <a:gd name="connsiteY5" fmla="*/ 0 h 1990470"/>
              <a:gd name="connsiteX0" fmla="*/ 17583 w 12209583"/>
              <a:gd name="connsiteY0" fmla="*/ 0 h 1990470"/>
              <a:gd name="connsiteX1" fmla="*/ 12209583 w 12209583"/>
              <a:gd name="connsiteY1" fmla="*/ 0 h 1990470"/>
              <a:gd name="connsiteX2" fmla="*/ 12209583 w 12209583"/>
              <a:gd name="connsiteY2" fmla="*/ 1128824 h 1990470"/>
              <a:gd name="connsiteX3" fmla="*/ 1828798 w 12209583"/>
              <a:gd name="connsiteY3" fmla="*/ 1195755 h 1990470"/>
              <a:gd name="connsiteX4" fmla="*/ 0 w 12209583"/>
              <a:gd name="connsiteY4" fmla="*/ 1990470 h 1990470"/>
              <a:gd name="connsiteX5" fmla="*/ 17583 w 12209583"/>
              <a:gd name="connsiteY5" fmla="*/ 0 h 1990470"/>
              <a:gd name="connsiteX0" fmla="*/ 17583 w 12209583"/>
              <a:gd name="connsiteY0" fmla="*/ 0 h 1990470"/>
              <a:gd name="connsiteX1" fmla="*/ 12209583 w 12209583"/>
              <a:gd name="connsiteY1" fmla="*/ 0 h 1990470"/>
              <a:gd name="connsiteX2" fmla="*/ 12209583 w 12209583"/>
              <a:gd name="connsiteY2" fmla="*/ 1128824 h 1990470"/>
              <a:gd name="connsiteX3" fmla="*/ 1916721 w 12209583"/>
              <a:gd name="connsiteY3" fmla="*/ 1160586 h 1990470"/>
              <a:gd name="connsiteX4" fmla="*/ 0 w 12209583"/>
              <a:gd name="connsiteY4" fmla="*/ 1990470 h 1990470"/>
              <a:gd name="connsiteX5" fmla="*/ 17583 w 12209583"/>
              <a:gd name="connsiteY5" fmla="*/ 0 h 1990470"/>
              <a:gd name="connsiteX0" fmla="*/ 17583 w 12209583"/>
              <a:gd name="connsiteY0" fmla="*/ 0 h 1990470"/>
              <a:gd name="connsiteX1" fmla="*/ 12209583 w 12209583"/>
              <a:gd name="connsiteY1" fmla="*/ 0 h 1990470"/>
              <a:gd name="connsiteX2" fmla="*/ 12209583 w 12209583"/>
              <a:gd name="connsiteY2" fmla="*/ 1128824 h 1990470"/>
              <a:gd name="connsiteX3" fmla="*/ 1916721 w 12209583"/>
              <a:gd name="connsiteY3" fmla="*/ 1160586 h 1990470"/>
              <a:gd name="connsiteX4" fmla="*/ 0 w 12209583"/>
              <a:gd name="connsiteY4" fmla="*/ 1990470 h 1990470"/>
              <a:gd name="connsiteX5" fmla="*/ 17583 w 12209583"/>
              <a:gd name="connsiteY5" fmla="*/ 0 h 1990470"/>
              <a:gd name="connsiteX0" fmla="*/ 17583 w 12209583"/>
              <a:gd name="connsiteY0" fmla="*/ 0 h 2289409"/>
              <a:gd name="connsiteX1" fmla="*/ 12209583 w 12209583"/>
              <a:gd name="connsiteY1" fmla="*/ 0 h 2289409"/>
              <a:gd name="connsiteX2" fmla="*/ 12209583 w 12209583"/>
              <a:gd name="connsiteY2" fmla="*/ 1128824 h 2289409"/>
              <a:gd name="connsiteX3" fmla="*/ 1916721 w 12209583"/>
              <a:gd name="connsiteY3" fmla="*/ 1160586 h 2289409"/>
              <a:gd name="connsiteX4" fmla="*/ 0 w 12209583"/>
              <a:gd name="connsiteY4" fmla="*/ 2289409 h 2289409"/>
              <a:gd name="connsiteX5" fmla="*/ 17583 w 12209583"/>
              <a:gd name="connsiteY5" fmla="*/ 0 h 228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09583" h="2289409">
                <a:moveTo>
                  <a:pt x="17583" y="0"/>
                </a:moveTo>
                <a:lnTo>
                  <a:pt x="12209583" y="0"/>
                </a:lnTo>
                <a:lnTo>
                  <a:pt x="12209583" y="1128824"/>
                </a:lnTo>
                <a:lnTo>
                  <a:pt x="1916721" y="1160586"/>
                </a:lnTo>
                <a:cubicBezTo>
                  <a:pt x="300891" y="1125417"/>
                  <a:pt x="38100" y="2265962"/>
                  <a:pt x="0" y="2289409"/>
                </a:cubicBezTo>
                <a:lnTo>
                  <a:pt x="17583" y="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24" y="119082"/>
            <a:ext cx="2776952" cy="94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085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C3BB2-60F6-49A6-B3D4-2878517B5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1617"/>
            <a:ext cx="10515600" cy="1007812"/>
          </a:xfrm>
        </p:spPr>
        <p:txBody>
          <a:bodyPr>
            <a:normAutofit/>
          </a:bodyPr>
          <a:lstStyle/>
          <a:p>
            <a:r>
              <a:rPr lang="fr-FR" sz="3600" dirty="0" err="1"/>
              <a:t>Research</a:t>
            </a:r>
            <a:r>
              <a:rPr lang="fr-FR" sz="3600" dirty="0"/>
              <a:t> questions</a:t>
            </a:r>
            <a:endParaRPr lang="en-DE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92FBCE-1163-48EB-A3B7-F7474EA24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8351"/>
            <a:ext cx="10515600" cy="427939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b="1" i="1" dirty="0"/>
              <a:t>Structural change </a:t>
            </a:r>
            <a:r>
              <a:rPr lang="fr-FR" dirty="0" err="1"/>
              <a:t>refers</a:t>
            </a:r>
            <a:r>
              <a:rPr lang="fr-FR" dirty="0"/>
              <a:t> to changes in </a:t>
            </a:r>
            <a:r>
              <a:rPr lang="fr-FR" dirty="0" err="1"/>
              <a:t>various</a:t>
            </a:r>
            <a:r>
              <a:rPr lang="fr-FR" dirty="0"/>
              <a:t> aspects of the </a:t>
            </a:r>
            <a:r>
              <a:rPr lang="fr-FR" dirty="0" err="1"/>
              <a:t>economy</a:t>
            </a:r>
            <a:r>
              <a:rPr lang="fr-FR" dirty="0"/>
              <a:t> </a:t>
            </a:r>
            <a:r>
              <a:rPr lang="fr-FR" dirty="0" err="1"/>
              <a:t>including</a:t>
            </a:r>
            <a:r>
              <a:rPr lang="fr-FR" dirty="0"/>
              <a:t> </a:t>
            </a:r>
            <a:r>
              <a:rPr lang="fr-FR" dirty="0" err="1"/>
              <a:t>sector</a:t>
            </a:r>
            <a:r>
              <a:rPr lang="fr-FR" dirty="0"/>
              <a:t> composition of output and </a:t>
            </a:r>
            <a:r>
              <a:rPr lang="fr-FR" dirty="0" err="1"/>
              <a:t>employment</a:t>
            </a:r>
            <a:r>
              <a:rPr lang="fr-FR" dirty="0"/>
              <a:t>, </a:t>
            </a:r>
            <a:r>
              <a:rPr lang="fr-FR" dirty="0" err="1"/>
              <a:t>consumption</a:t>
            </a:r>
            <a:r>
              <a:rPr lang="fr-FR" dirty="0"/>
              <a:t> and </a:t>
            </a:r>
            <a:r>
              <a:rPr lang="fr-FR" dirty="0" err="1"/>
              <a:t>trade</a:t>
            </a:r>
            <a:r>
              <a:rPr lang="fr-FR" dirty="0"/>
              <a:t> patterns.</a:t>
            </a:r>
          </a:p>
          <a:p>
            <a:pPr marL="514350" indent="-514350">
              <a:buFont typeface="+mj-lt"/>
              <a:buAutoNum type="arabicParenR"/>
            </a:pPr>
            <a:r>
              <a:rPr lang="fr-FR" dirty="0"/>
              <a:t>a key </a:t>
            </a:r>
            <a:r>
              <a:rPr lang="fr-FR" b="1" dirty="0"/>
              <a:t>driver of </a:t>
            </a:r>
            <a:r>
              <a:rPr lang="fr-FR" b="1" dirty="0" err="1"/>
              <a:t>energy</a:t>
            </a:r>
            <a:r>
              <a:rPr lang="fr-FR" b="1" dirty="0"/>
              <a:t> use </a:t>
            </a:r>
            <a:r>
              <a:rPr lang="fr-FR" dirty="0"/>
              <a:t>and</a:t>
            </a:r>
            <a:r>
              <a:rPr lang="fr-FR" b="1" dirty="0"/>
              <a:t> </a:t>
            </a:r>
            <a:r>
              <a:rPr lang="fr-FR" b="1" dirty="0" err="1"/>
              <a:t>emissions</a:t>
            </a:r>
            <a:endParaRPr lang="fr-FR" dirty="0"/>
          </a:p>
          <a:p>
            <a:pPr marL="514350" indent="-514350">
              <a:buFont typeface="+mj-lt"/>
              <a:buAutoNum type="arabicParenR"/>
            </a:pPr>
            <a:r>
              <a:rPr lang="fr-FR" dirty="0" err="1"/>
              <a:t>reflects</a:t>
            </a:r>
            <a:r>
              <a:rPr lang="fr-FR" dirty="0"/>
              <a:t> </a:t>
            </a:r>
            <a:r>
              <a:rPr lang="fr-FR" b="1" dirty="0" err="1"/>
              <a:t>distributional</a:t>
            </a:r>
            <a:r>
              <a:rPr lang="fr-FR" b="1" dirty="0"/>
              <a:t> impacts </a:t>
            </a:r>
            <a:r>
              <a:rPr lang="fr-FR" dirty="0"/>
              <a:t>and </a:t>
            </a:r>
            <a:r>
              <a:rPr lang="fr-FR" b="1" dirty="0"/>
              <a:t>transition </a:t>
            </a:r>
            <a:r>
              <a:rPr lang="fr-FR" b="1" dirty="0" err="1"/>
              <a:t>costs</a:t>
            </a:r>
            <a:r>
              <a:rPr lang="fr-FR" dirty="0"/>
              <a:t> in mitigation </a:t>
            </a:r>
            <a:r>
              <a:rPr lang="fr-FR" dirty="0" err="1"/>
              <a:t>pathways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--&gt; A key </a:t>
            </a:r>
            <a:r>
              <a:rPr lang="fr-FR" dirty="0" err="1"/>
              <a:t>element</a:t>
            </a:r>
            <a:r>
              <a:rPr lang="fr-FR" dirty="0"/>
              <a:t> of global </a:t>
            </a:r>
            <a:r>
              <a:rPr lang="fr-FR" dirty="0" err="1"/>
              <a:t>socio-economic</a:t>
            </a:r>
            <a:r>
              <a:rPr lang="fr-FR" dirty="0"/>
              <a:t> and mitigation scenarios</a:t>
            </a:r>
          </a:p>
          <a:p>
            <a:pPr marL="0" indent="0">
              <a:buNone/>
            </a:pPr>
            <a:r>
              <a:rPr lang="fr-FR" u="sng" dirty="0"/>
              <a:t>The </a:t>
            </a:r>
            <a:r>
              <a:rPr lang="fr-FR" u="sng" dirty="0" err="1"/>
              <a:t>paper</a:t>
            </a:r>
            <a:r>
              <a:rPr lang="fr-FR" u="sng" dirty="0"/>
              <a:t> adresses the </a:t>
            </a:r>
            <a:r>
              <a:rPr lang="fr-FR" u="sng" dirty="0" err="1"/>
              <a:t>following</a:t>
            </a:r>
            <a:r>
              <a:rPr lang="fr-FR" u="sng" dirty="0"/>
              <a:t> questions:</a:t>
            </a:r>
          </a:p>
          <a:p>
            <a:r>
              <a:rPr lang="fr-FR" i="1" dirty="0" err="1"/>
              <a:t>What</a:t>
            </a:r>
            <a:r>
              <a:rPr lang="fr-FR" i="1" dirty="0"/>
              <a:t> are the key </a:t>
            </a:r>
            <a:r>
              <a:rPr lang="fr-FR" i="1" dirty="0" err="1"/>
              <a:t>conceptual</a:t>
            </a:r>
            <a:r>
              <a:rPr lang="fr-FR" i="1" dirty="0"/>
              <a:t> </a:t>
            </a:r>
            <a:r>
              <a:rPr lang="fr-FR" i="1" dirty="0" err="1"/>
              <a:t>considerations</a:t>
            </a:r>
            <a:r>
              <a:rPr lang="fr-FR" i="1" dirty="0"/>
              <a:t> for </a:t>
            </a:r>
            <a:r>
              <a:rPr lang="fr-FR" i="1" dirty="0" err="1"/>
              <a:t>assessing</a:t>
            </a:r>
            <a:r>
              <a:rPr lang="fr-FR" i="1" dirty="0"/>
              <a:t> global scenarios </a:t>
            </a:r>
            <a:r>
              <a:rPr lang="fr-FR" i="1" dirty="0" err="1"/>
              <a:t>through</a:t>
            </a:r>
            <a:r>
              <a:rPr lang="fr-FR" i="1" dirty="0"/>
              <a:t> the  </a:t>
            </a:r>
            <a:r>
              <a:rPr lang="fr-FR" i="1" dirty="0" err="1"/>
              <a:t>lens</a:t>
            </a:r>
            <a:r>
              <a:rPr lang="fr-FR" i="1" dirty="0"/>
              <a:t> of structural change?</a:t>
            </a:r>
          </a:p>
          <a:p>
            <a:r>
              <a:rPr lang="fr-FR" i="1" dirty="0" err="1"/>
              <a:t>What</a:t>
            </a:r>
            <a:r>
              <a:rPr lang="fr-FR" i="1" dirty="0"/>
              <a:t> are the </a:t>
            </a:r>
            <a:r>
              <a:rPr lang="fr-FR" i="1" dirty="0" err="1"/>
              <a:t>primary</a:t>
            </a:r>
            <a:r>
              <a:rPr lang="fr-FR" i="1" dirty="0"/>
              <a:t> structural change </a:t>
            </a:r>
            <a:r>
              <a:rPr lang="fr-FR" i="1" dirty="0" err="1"/>
              <a:t>effects</a:t>
            </a:r>
            <a:r>
              <a:rPr lang="fr-FR" i="1" dirty="0"/>
              <a:t> to </a:t>
            </a:r>
            <a:r>
              <a:rPr lang="fr-FR" i="1" dirty="0" err="1"/>
              <a:t>be</a:t>
            </a:r>
            <a:r>
              <a:rPr lang="fr-FR" i="1" dirty="0"/>
              <a:t> </a:t>
            </a:r>
            <a:r>
              <a:rPr lang="fr-FR" i="1" dirty="0" err="1"/>
              <a:t>expected</a:t>
            </a:r>
            <a:r>
              <a:rPr lang="fr-FR" i="1" dirty="0"/>
              <a:t> in a trend </a:t>
            </a:r>
            <a:r>
              <a:rPr lang="fr-FR" i="1" dirty="0" err="1"/>
              <a:t>baseline</a:t>
            </a:r>
            <a:r>
              <a:rPr lang="fr-FR" i="1" dirty="0"/>
              <a:t> scenario and a ‘standard’ mitigation scenario?</a:t>
            </a:r>
            <a:endParaRPr lang="en-DE" i="1" dirty="0"/>
          </a:p>
        </p:txBody>
      </p:sp>
    </p:spTree>
    <p:extLst>
      <p:ext uri="{BB962C8B-B14F-4D97-AF65-F5344CB8AC3E}">
        <p14:creationId xmlns:p14="http://schemas.microsoft.com/office/powerpoint/2010/main" val="3475282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D453B-8853-4B09-9117-3EABA7732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405" y="982979"/>
            <a:ext cx="10515600" cy="1007812"/>
          </a:xfrm>
        </p:spPr>
        <p:txBody>
          <a:bodyPr>
            <a:normAutofit/>
          </a:bodyPr>
          <a:lstStyle/>
          <a:p>
            <a:r>
              <a:rPr lang="fr-FR" sz="3600" dirty="0" err="1"/>
              <a:t>Methods</a:t>
            </a:r>
            <a:endParaRPr lang="en-DE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DF5DB9-7604-4FD2-903B-C3923F0DB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650" y="1938551"/>
            <a:ext cx="10515600" cy="3844038"/>
          </a:xfrm>
        </p:spPr>
        <p:txBody>
          <a:bodyPr>
            <a:normAutofit fontScale="92500"/>
          </a:bodyPr>
          <a:lstStyle/>
          <a:p>
            <a:r>
              <a:rPr lang="fr-FR" b="1" dirty="0"/>
              <a:t>Multi-</a:t>
            </a:r>
            <a:r>
              <a:rPr lang="fr-FR" b="1" dirty="0" err="1"/>
              <a:t>sectoral</a:t>
            </a:r>
            <a:r>
              <a:rPr lang="fr-FR" b="1" dirty="0"/>
              <a:t> </a:t>
            </a:r>
            <a:r>
              <a:rPr lang="fr-FR" b="1" dirty="0" err="1"/>
              <a:t>macroeconomic</a:t>
            </a:r>
            <a:r>
              <a:rPr lang="fr-FR" b="1" dirty="0"/>
              <a:t> </a:t>
            </a:r>
            <a:r>
              <a:rPr lang="fr-FR" b="1" dirty="0" err="1"/>
              <a:t>IAMs</a:t>
            </a:r>
            <a:r>
              <a:rPr lang="fr-FR" b="1" dirty="0"/>
              <a:t> </a:t>
            </a:r>
            <a:r>
              <a:rPr lang="fr-FR" dirty="0"/>
              <a:t>(MS-</a:t>
            </a:r>
            <a:r>
              <a:rPr lang="fr-FR" dirty="0" err="1"/>
              <a:t>IAMs</a:t>
            </a:r>
            <a:r>
              <a:rPr lang="fr-FR" dirty="0"/>
              <a:t>): </a:t>
            </a:r>
            <a:r>
              <a:rPr lang="fr-FR" dirty="0" err="1"/>
              <a:t>frameworks</a:t>
            </a:r>
            <a:r>
              <a:rPr lang="fr-FR" dirty="0"/>
              <a:t> to explore structural change </a:t>
            </a:r>
            <a:r>
              <a:rPr lang="fr-FR" dirty="0" err="1"/>
              <a:t>effects</a:t>
            </a:r>
            <a:r>
              <a:rPr lang="fr-FR" dirty="0"/>
              <a:t> in global scenarios – </a:t>
            </a:r>
            <a:r>
              <a:rPr lang="fr-FR" dirty="0" err="1"/>
              <a:t>embody</a:t>
            </a:r>
            <a:r>
              <a:rPr lang="fr-FR" dirty="0"/>
              <a:t> key </a:t>
            </a:r>
            <a:r>
              <a:rPr lang="fr-FR" dirty="0" err="1"/>
              <a:t>supply-side</a:t>
            </a:r>
            <a:r>
              <a:rPr lang="fr-FR" dirty="0"/>
              <a:t> and </a:t>
            </a:r>
            <a:r>
              <a:rPr lang="fr-FR" dirty="0" err="1"/>
              <a:t>demand-side</a:t>
            </a:r>
            <a:r>
              <a:rPr lang="fr-FR" dirty="0"/>
              <a:t> drivers and variables of structural change</a:t>
            </a:r>
          </a:p>
          <a:p>
            <a:r>
              <a:rPr lang="fr-FR" b="1" dirty="0"/>
              <a:t>Model inter-</a:t>
            </a:r>
            <a:r>
              <a:rPr lang="fr-FR" b="1" dirty="0" err="1"/>
              <a:t>comparison</a:t>
            </a:r>
            <a:r>
              <a:rPr lang="fr-FR" b="1" dirty="0"/>
              <a:t> </a:t>
            </a:r>
            <a:r>
              <a:rPr lang="fr-FR" b="1" dirty="0" err="1"/>
              <a:t>study</a:t>
            </a:r>
            <a:r>
              <a:rPr lang="fr-FR" b="1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three</a:t>
            </a:r>
            <a:r>
              <a:rPr lang="fr-FR" dirty="0"/>
              <a:t> MS-</a:t>
            </a:r>
            <a:r>
              <a:rPr lang="fr-FR" dirty="0" err="1"/>
              <a:t>IAMs</a:t>
            </a:r>
            <a:r>
              <a:rPr lang="fr-FR" dirty="0"/>
              <a:t>: E3ME-FTT, GEM-E3-FIT and IMACLIM-R</a:t>
            </a:r>
          </a:p>
          <a:p>
            <a:r>
              <a:rPr lang="fr-FR" b="1" dirty="0" err="1"/>
              <a:t>Two</a:t>
            </a:r>
            <a:r>
              <a:rPr lang="fr-FR" b="1" dirty="0"/>
              <a:t> scenarios to 2050 </a:t>
            </a:r>
            <a:r>
              <a:rPr lang="fr-FR" dirty="0" err="1"/>
              <a:t>run</a:t>
            </a:r>
            <a:r>
              <a:rPr lang="fr-FR" dirty="0"/>
              <a:t> by the </a:t>
            </a:r>
            <a:r>
              <a:rPr lang="fr-FR" dirty="0" err="1"/>
              <a:t>three</a:t>
            </a:r>
            <a:r>
              <a:rPr lang="fr-FR" dirty="0"/>
              <a:t> </a:t>
            </a:r>
            <a:r>
              <a:rPr lang="fr-FR" dirty="0" err="1"/>
              <a:t>models</a:t>
            </a:r>
            <a:r>
              <a:rPr lang="fr-FR" dirty="0"/>
              <a:t>:</a:t>
            </a:r>
          </a:p>
          <a:p>
            <a:pPr lvl="1"/>
            <a:r>
              <a:rPr lang="fr-FR" dirty="0"/>
              <a:t>A ‘middle-of-the-road’ </a:t>
            </a:r>
            <a:r>
              <a:rPr lang="fr-FR" dirty="0" err="1"/>
              <a:t>baseline</a:t>
            </a:r>
            <a:r>
              <a:rPr lang="fr-FR" dirty="0"/>
              <a:t> scenario (</a:t>
            </a:r>
            <a:r>
              <a:rPr lang="fr-FR" dirty="0" err="1"/>
              <a:t>harmonized</a:t>
            </a:r>
            <a:r>
              <a:rPr lang="fr-FR" dirty="0"/>
              <a:t> SSP2 </a:t>
            </a:r>
            <a:r>
              <a:rPr lang="fr-FR" dirty="0" err="1"/>
              <a:t>assumptions</a:t>
            </a:r>
            <a:r>
              <a:rPr lang="fr-FR" dirty="0"/>
              <a:t> </a:t>
            </a:r>
            <a:r>
              <a:rPr lang="fr-FR" dirty="0" err="1"/>
              <a:t>across</a:t>
            </a:r>
            <a:r>
              <a:rPr lang="fr-FR" dirty="0"/>
              <a:t> </a:t>
            </a:r>
            <a:r>
              <a:rPr lang="fr-FR" dirty="0" err="1"/>
              <a:t>models</a:t>
            </a:r>
            <a:r>
              <a:rPr lang="fr-FR" dirty="0"/>
              <a:t> </a:t>
            </a:r>
            <a:r>
              <a:rPr lang="fr-FR" dirty="0" err="1"/>
              <a:t>except</a:t>
            </a:r>
            <a:r>
              <a:rPr lang="fr-FR" dirty="0"/>
              <a:t> structural change drivers)</a:t>
            </a:r>
          </a:p>
          <a:p>
            <a:pPr lvl="1"/>
            <a:r>
              <a:rPr lang="fr-FR" dirty="0"/>
              <a:t>A 2°C compatible scenario (~900 Gt FF CO2 budget) </a:t>
            </a:r>
            <a:r>
              <a:rPr lang="fr-FR" dirty="0" err="1"/>
              <a:t>based</a:t>
            </a:r>
            <a:r>
              <a:rPr lang="fr-FR" dirty="0"/>
              <a:t> on </a:t>
            </a:r>
            <a:r>
              <a:rPr lang="fr-FR" dirty="0" err="1"/>
              <a:t>market-driven</a:t>
            </a:r>
            <a:r>
              <a:rPr lang="fr-FR" dirty="0"/>
              <a:t> </a:t>
            </a:r>
            <a:r>
              <a:rPr lang="fr-FR" dirty="0" err="1"/>
              <a:t>carbon</a:t>
            </a:r>
            <a:r>
              <a:rPr lang="fr-FR" dirty="0"/>
              <a:t> </a:t>
            </a:r>
            <a:r>
              <a:rPr lang="fr-FR" dirty="0" err="1"/>
              <a:t>prices</a:t>
            </a:r>
            <a:r>
              <a:rPr lang="fr-FR" dirty="0"/>
              <a:t> (and </a:t>
            </a:r>
            <a:r>
              <a:rPr lang="fr-FR" dirty="0" err="1"/>
              <a:t>sector</a:t>
            </a:r>
            <a:r>
              <a:rPr lang="fr-FR" dirty="0"/>
              <a:t> </a:t>
            </a:r>
            <a:r>
              <a:rPr lang="fr-FR" dirty="0" err="1"/>
              <a:t>specific</a:t>
            </a:r>
            <a:r>
              <a:rPr lang="fr-FR" dirty="0"/>
              <a:t> </a:t>
            </a:r>
            <a:r>
              <a:rPr lang="fr-FR" dirty="0" err="1"/>
              <a:t>incentives</a:t>
            </a:r>
            <a:r>
              <a:rPr lang="fr-FR" dirty="0"/>
              <a:t> and </a:t>
            </a:r>
            <a:r>
              <a:rPr lang="fr-FR" dirty="0" err="1"/>
              <a:t>regulations</a:t>
            </a:r>
            <a:r>
              <a:rPr lang="fr-FR" dirty="0"/>
              <a:t>)</a:t>
            </a:r>
          </a:p>
          <a:p>
            <a:pPr lvl="1"/>
            <a:endParaRPr lang="fr-FR" dirty="0"/>
          </a:p>
          <a:p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530466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2973" y="975086"/>
            <a:ext cx="10515600" cy="1007812"/>
          </a:xfrm>
        </p:spPr>
        <p:txBody>
          <a:bodyPr>
            <a:normAutofit/>
          </a:bodyPr>
          <a:lstStyle/>
          <a:p>
            <a:r>
              <a:rPr lang="fr-FR" sz="3600" dirty="0"/>
              <a:t>Key </a:t>
            </a:r>
            <a:r>
              <a:rPr lang="fr-FR" sz="3600" dirty="0" err="1"/>
              <a:t>results</a:t>
            </a:r>
            <a:r>
              <a:rPr lang="fr-FR" sz="3600" dirty="0"/>
              <a:t> 1: </a:t>
            </a:r>
            <a:r>
              <a:rPr lang="fr-FR" sz="3600" dirty="0" err="1"/>
              <a:t>baseline</a:t>
            </a:r>
            <a:r>
              <a:rPr lang="fr-FR" sz="3600" dirty="0"/>
              <a:t> scenario</a:t>
            </a:r>
          </a:p>
        </p:txBody>
      </p:sp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53" y="2398340"/>
            <a:ext cx="3861381" cy="3669129"/>
          </a:xfrm>
          <a:prstGeom prst="rect">
            <a:avLst/>
          </a:prstGeom>
        </p:spPr>
      </p:pic>
      <p:pic>
        <p:nvPicPr>
          <p:cNvPr id="5" name="Imag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736" y="1864511"/>
            <a:ext cx="3883705" cy="3614713"/>
          </a:xfrm>
          <a:prstGeom prst="rect">
            <a:avLst/>
          </a:prstGeom>
        </p:spPr>
      </p:pic>
      <p:pic>
        <p:nvPicPr>
          <p:cNvPr id="6" name="Imag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918" y="2654373"/>
            <a:ext cx="3757685" cy="3669129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229821" y="2069303"/>
            <a:ext cx="1457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a) Agriculture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243363" y="5479224"/>
            <a:ext cx="1807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a) </a:t>
            </a:r>
            <a:r>
              <a:rPr lang="fr-FR" dirty="0" err="1"/>
              <a:t>Manufacturing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9542636" y="2213674"/>
            <a:ext cx="1182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a) Services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8012711" y="1361417"/>
            <a:ext cx="41144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/>
              <a:t>Uncertain</a:t>
            </a:r>
            <a:r>
              <a:rPr lang="fr-FR" sz="2000" b="1" dirty="0"/>
              <a:t> future </a:t>
            </a:r>
            <a:r>
              <a:rPr lang="fr-FR" sz="2000" b="1" dirty="0" err="1"/>
              <a:t>economic</a:t>
            </a:r>
            <a:r>
              <a:rPr lang="fr-FR" sz="2000" b="1" dirty="0"/>
              <a:t> </a:t>
            </a:r>
            <a:r>
              <a:rPr lang="fr-FR" sz="2000" b="1" dirty="0" err="1"/>
              <a:t>pathways</a:t>
            </a:r>
            <a:endParaRPr lang="fr-FR" sz="2000" b="1" dirty="0"/>
          </a:p>
          <a:p>
            <a:r>
              <a:rPr lang="fr-FR" sz="2000" b="1" dirty="0"/>
              <a:t> of </a:t>
            </a:r>
            <a:r>
              <a:rPr lang="fr-FR" sz="2000" b="1" dirty="0" err="1"/>
              <a:t>emerging</a:t>
            </a:r>
            <a:r>
              <a:rPr lang="fr-FR" sz="2000" b="1" dirty="0"/>
              <a:t> </a:t>
            </a:r>
            <a:r>
              <a:rPr lang="fr-FR" sz="2000" b="1" dirty="0" err="1"/>
              <a:t>economies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1300765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5320" y="1009105"/>
            <a:ext cx="10515600" cy="1007812"/>
          </a:xfrm>
        </p:spPr>
        <p:txBody>
          <a:bodyPr>
            <a:normAutofit/>
          </a:bodyPr>
          <a:lstStyle/>
          <a:p>
            <a:r>
              <a:rPr lang="fr-FR" sz="3600" dirty="0"/>
              <a:t>Key </a:t>
            </a:r>
            <a:r>
              <a:rPr lang="fr-FR" sz="3600" dirty="0" err="1"/>
              <a:t>results</a:t>
            </a:r>
            <a:r>
              <a:rPr lang="fr-FR" sz="3600" dirty="0"/>
              <a:t> 2: mitigation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21" y="3088059"/>
            <a:ext cx="5961934" cy="276427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6184" y="1827866"/>
            <a:ext cx="5105735" cy="4510601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54321" y="1900734"/>
            <a:ext cx="60270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Second-</a:t>
            </a:r>
            <a:r>
              <a:rPr lang="fr-FR" sz="2000" b="1" dirty="0" err="1"/>
              <a:t>order</a:t>
            </a:r>
            <a:r>
              <a:rPr lang="fr-FR" sz="2000" b="1" dirty="0"/>
              <a:t> impact of </a:t>
            </a:r>
            <a:r>
              <a:rPr lang="fr-FR" sz="2000" b="1" dirty="0" err="1"/>
              <a:t>climate</a:t>
            </a:r>
            <a:r>
              <a:rPr lang="fr-FR" sz="2000" b="1" dirty="0"/>
              <a:t> </a:t>
            </a:r>
            <a:r>
              <a:rPr lang="fr-FR" sz="2000" b="1" dirty="0" err="1"/>
              <a:t>policy</a:t>
            </a:r>
            <a:r>
              <a:rPr lang="fr-FR" sz="2000" b="1" dirty="0"/>
              <a:t> on the </a:t>
            </a:r>
            <a:r>
              <a:rPr lang="fr-FR" sz="2000" b="1" dirty="0" err="1"/>
              <a:t>macroeconomic</a:t>
            </a:r>
            <a:r>
              <a:rPr lang="fr-FR" sz="2000" b="1" dirty="0"/>
              <a:t>  structure (agriculture, </a:t>
            </a:r>
            <a:r>
              <a:rPr lang="fr-FR" sz="2000" b="1" dirty="0" err="1"/>
              <a:t>manufacturing</a:t>
            </a:r>
            <a:r>
              <a:rPr lang="fr-FR" sz="2000" b="1" dirty="0"/>
              <a:t> and services) </a:t>
            </a:r>
            <a:r>
              <a:rPr lang="fr-FR" sz="2000" b="1" dirty="0" err="1"/>
              <a:t>compared</a:t>
            </a:r>
            <a:r>
              <a:rPr lang="fr-FR" sz="2000" b="1" dirty="0"/>
              <a:t> to </a:t>
            </a:r>
            <a:r>
              <a:rPr lang="fr-FR" sz="2000" b="1" dirty="0" err="1"/>
              <a:t>baseline</a:t>
            </a:r>
            <a:r>
              <a:rPr lang="fr-FR" sz="2000" b="1" dirty="0"/>
              <a:t> changes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116255" y="1100977"/>
            <a:ext cx="6027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But more radical changes for </a:t>
            </a:r>
            <a:r>
              <a:rPr lang="fr-FR" sz="2000" b="1" dirty="0" err="1"/>
              <a:t>individual</a:t>
            </a:r>
            <a:r>
              <a:rPr lang="fr-FR" sz="2000" b="1" dirty="0"/>
              <a:t> industries, </a:t>
            </a:r>
            <a:r>
              <a:rPr lang="fr-FR" sz="2000" b="1" dirty="0" err="1"/>
              <a:t>e.g</a:t>
            </a:r>
            <a:r>
              <a:rPr lang="fr-FR" sz="2000" b="1" dirty="0"/>
              <a:t>. </a:t>
            </a:r>
            <a:r>
              <a:rPr lang="fr-FR" sz="2000" b="1" dirty="0" err="1"/>
              <a:t>fossil</a:t>
            </a:r>
            <a:r>
              <a:rPr lang="fr-FR" sz="2000" b="1" dirty="0"/>
              <a:t> fuel vs clean </a:t>
            </a:r>
            <a:r>
              <a:rPr lang="fr-FR" sz="2000" b="1" dirty="0" err="1"/>
              <a:t>electricity</a:t>
            </a:r>
            <a:r>
              <a:rPr lang="fr-FR" sz="2000" b="1" dirty="0"/>
              <a:t> </a:t>
            </a:r>
            <a:r>
              <a:rPr lang="fr-FR" sz="2000" b="1" dirty="0" err="1"/>
              <a:t>sectors</a:t>
            </a:r>
            <a:endParaRPr lang="fr-FR" sz="20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7012140" y="1802046"/>
            <a:ext cx="27174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err="1"/>
              <a:t>Fossil</a:t>
            </a:r>
            <a:r>
              <a:rPr lang="fr-FR" sz="1000" dirty="0"/>
              <a:t> fuel </a:t>
            </a:r>
            <a:r>
              <a:rPr lang="fr-FR" sz="1000" dirty="0" err="1"/>
              <a:t>sector</a:t>
            </a:r>
            <a:r>
              <a:rPr lang="fr-FR" sz="1000" dirty="0"/>
              <a:t> (value-</a:t>
            </a:r>
            <a:r>
              <a:rPr lang="fr-FR" sz="1000" dirty="0" err="1"/>
              <a:t>added</a:t>
            </a:r>
            <a:r>
              <a:rPr lang="fr-FR" sz="1000" dirty="0"/>
              <a:t> and </a:t>
            </a:r>
            <a:r>
              <a:rPr lang="fr-FR" sz="1000" dirty="0" err="1"/>
              <a:t>employment</a:t>
            </a:r>
            <a:r>
              <a:rPr lang="fr-FR" sz="1000" dirty="0"/>
              <a:t>)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012140" y="4120958"/>
            <a:ext cx="30428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err="1"/>
              <a:t>Fossil</a:t>
            </a:r>
            <a:r>
              <a:rPr lang="fr-FR" sz="1000" dirty="0"/>
              <a:t> fuel vs </a:t>
            </a:r>
            <a:r>
              <a:rPr lang="fr-FR" sz="1000" dirty="0" err="1"/>
              <a:t>electricity</a:t>
            </a:r>
            <a:r>
              <a:rPr lang="fr-FR" sz="1000" dirty="0"/>
              <a:t> (value-</a:t>
            </a:r>
            <a:r>
              <a:rPr lang="fr-FR" sz="1000" dirty="0" err="1"/>
              <a:t>added</a:t>
            </a:r>
            <a:r>
              <a:rPr lang="fr-FR" sz="1000" dirty="0"/>
              <a:t> and </a:t>
            </a:r>
            <a:r>
              <a:rPr lang="fr-FR" sz="1000" dirty="0" err="1"/>
              <a:t>employment</a:t>
            </a:r>
            <a:r>
              <a:rPr lang="fr-FR" sz="1000" dirty="0"/>
              <a:t>)</a:t>
            </a:r>
          </a:p>
          <a:p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320757437"/>
      </p:ext>
    </p:extLst>
  </p:cSld>
  <p:clrMapOvr>
    <a:masterClrMapping/>
  </p:clrMapOvr>
</p:sld>
</file>

<file path=ppt/theme/theme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pt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348</Words>
  <Application>Microsoft Office PowerPoint</Application>
  <PresentationFormat>Widescreen</PresentationFormat>
  <Paragraphs>27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Arial</vt:lpstr>
      <vt:lpstr>Calibri</vt:lpstr>
      <vt:lpstr>Calibri Light</vt:lpstr>
      <vt:lpstr>Corbel</vt:lpstr>
      <vt:lpstr>IBM Plex Sans</vt:lpstr>
      <vt:lpstr>2_Custom Design</vt:lpstr>
      <vt:lpstr>Depth</vt:lpstr>
      <vt:lpstr>3_Custom Design</vt:lpstr>
      <vt:lpstr>4_Custom Design</vt:lpstr>
      <vt:lpstr>5_Custom Design</vt:lpstr>
      <vt:lpstr>Global socio-economic and climate change  mitigation scenarios  through the lens of structural change  </vt:lpstr>
      <vt:lpstr>Research questions</vt:lpstr>
      <vt:lpstr>Methods</vt:lpstr>
      <vt:lpstr>Key results 1: baseline scenario</vt:lpstr>
      <vt:lpstr>Key results 2: mitigation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Ramona Lorenz</dc:creator>
  <cp:lastModifiedBy>Ramona Gulde</cp:lastModifiedBy>
  <cp:revision>116</cp:revision>
  <dcterms:created xsi:type="dcterms:W3CDTF">2020-02-07T10:39:34Z</dcterms:created>
  <dcterms:modified xsi:type="dcterms:W3CDTF">2023-03-31T08:58:02Z</dcterms:modified>
</cp:coreProperties>
</file>