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3" r:id="rId2"/>
  </p:sldMasterIdLst>
  <p:sldIdLst>
    <p:sldId id="292" r:id="rId3"/>
    <p:sldId id="258" r:id="rId4"/>
    <p:sldId id="259" r:id="rId5"/>
    <p:sldId id="261" r:id="rId6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EA0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F74C261-6179-4906-BFEC-45CCB27741F1}" type="datetimeFigureOut">
              <a:rPr lang="de-DE"/>
              <a:t>16.03.2023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79DE2-EFC9-46D5-8C9F-16371091C849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F74C261-6179-4906-BFEC-45CCB27741F1}" type="datetimeFigureOut">
              <a:rPr lang="de-DE"/>
              <a:t>16.03.2023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79DE2-EFC9-46D5-8C9F-16371091C849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1286426"/>
            <a:ext cx="10515600" cy="1164176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2542903"/>
            <a:ext cx="5181600" cy="3634060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2542903"/>
            <a:ext cx="5181600" cy="3634060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F74C261-6179-4906-BFEC-45CCB27741F1}" type="datetimeFigureOut">
              <a:rPr lang="de-DE"/>
              <a:t>16.03.2023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79DE2-EFC9-46D5-8C9F-16371091C849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1219199"/>
            <a:ext cx="10515600" cy="888978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218281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3006725"/>
            <a:ext cx="5157787" cy="318293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218281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3006725"/>
            <a:ext cx="5183188" cy="31829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F74C261-6179-4906-BFEC-45CCB27741F1}" type="datetimeFigureOut">
              <a:rPr lang="de-DE"/>
              <a:t>16.03.2023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E679DE2-EFC9-46D5-8C9F-16371091C849}" type="slidenum">
              <a:rPr lang="de-DE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639214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IBM Plex Sans" panose="020B050305020300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2852484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IBM Plex Sans" panose="020B050305020300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8485" y="5635963"/>
            <a:ext cx="2743200" cy="365125"/>
          </a:xfr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r>
              <a:rPr lang="de-DE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E7E6E6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t>Date</a:t>
            </a:r>
            <a:endParaRPr lang="de-DE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E7E6E6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08742" y="563596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r>
              <a:rPr lang="de-DE">
                <a:solidFill>
                  <a:prstClr val="white"/>
                </a:solidFill>
              </a:rPr>
              <a:t>Name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599" y="5635964"/>
            <a:ext cx="2743200" cy="365125"/>
          </a:xfrm>
        </p:spPr>
        <p:txBody>
          <a:bodyPr/>
          <a:lstStyle>
            <a:lvl1pPr>
              <a:defRPr>
                <a:latin typeface="IBM Plex Sans" panose="020B0503050203000203" pitchFamily="34" charset="0"/>
              </a:defRPr>
            </a:lvl1pPr>
          </a:lstStyle>
          <a:p>
            <a:r>
              <a:rPr lang="de-DE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E7E6E6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t>Page number</a:t>
            </a:r>
            <a:endParaRPr lang="de-DE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E7E6E6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13" name="Rectangle 14"/>
          <p:cNvSpPr/>
          <p:nvPr userDrawn="1"/>
        </p:nvSpPr>
        <p:spPr>
          <a:xfrm>
            <a:off x="-17583" y="0"/>
            <a:ext cx="12209583" cy="2289409"/>
          </a:xfrm>
          <a:custGeom>
            <a:avLst/>
            <a:gdLst>
              <a:gd name="connsiteX0" fmla="*/ 0 w 12192000"/>
              <a:gd name="connsiteY0" fmla="*/ 0 h 1111239"/>
              <a:gd name="connsiteX1" fmla="*/ 12192000 w 12192000"/>
              <a:gd name="connsiteY1" fmla="*/ 0 h 1111239"/>
              <a:gd name="connsiteX2" fmla="*/ 12192000 w 12192000"/>
              <a:gd name="connsiteY2" fmla="*/ 1111239 h 1111239"/>
              <a:gd name="connsiteX3" fmla="*/ 0 w 12192000"/>
              <a:gd name="connsiteY3" fmla="*/ 1111239 h 1111239"/>
              <a:gd name="connsiteX4" fmla="*/ 0 w 12192000"/>
              <a:gd name="connsiteY4" fmla="*/ 0 h 1111239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94165"/>
              <a:gd name="connsiteX1" fmla="*/ 12227168 w 12227168"/>
              <a:gd name="connsiteY1" fmla="*/ 0 h 1994165"/>
              <a:gd name="connsiteX2" fmla="*/ 12227168 w 12227168"/>
              <a:gd name="connsiteY2" fmla="*/ 1111239 h 1994165"/>
              <a:gd name="connsiteX3" fmla="*/ 1758460 w 12227168"/>
              <a:gd name="connsiteY3" fmla="*/ 1107831 h 1994165"/>
              <a:gd name="connsiteX4" fmla="*/ 0 w 12227168"/>
              <a:gd name="connsiteY4" fmla="*/ 1955301 h 1994165"/>
              <a:gd name="connsiteX5" fmla="*/ 35168 w 12227168"/>
              <a:gd name="connsiteY5" fmla="*/ 0 h 1994165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11239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1972886"/>
              <a:gd name="connsiteX1" fmla="*/ 12209583 w 12209583"/>
              <a:gd name="connsiteY1" fmla="*/ 0 h 1972886"/>
              <a:gd name="connsiteX2" fmla="*/ 12209583 w 12209583"/>
              <a:gd name="connsiteY2" fmla="*/ 1128824 h 1972886"/>
              <a:gd name="connsiteX3" fmla="*/ 1740875 w 12209583"/>
              <a:gd name="connsiteY3" fmla="*/ 1213339 h 1972886"/>
              <a:gd name="connsiteX4" fmla="*/ 0 w 12209583"/>
              <a:gd name="connsiteY4" fmla="*/ 1972886 h 1972886"/>
              <a:gd name="connsiteX5" fmla="*/ 17583 w 12209583"/>
              <a:gd name="connsiteY5" fmla="*/ 0 h 1972886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740875 w 12209583"/>
              <a:gd name="connsiteY3" fmla="*/ 1213339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828798 w 12209583"/>
              <a:gd name="connsiteY3" fmla="*/ 1195755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2289409"/>
              <a:gd name="connsiteX1" fmla="*/ 12209583 w 12209583"/>
              <a:gd name="connsiteY1" fmla="*/ 0 h 2289409"/>
              <a:gd name="connsiteX2" fmla="*/ 12209583 w 12209583"/>
              <a:gd name="connsiteY2" fmla="*/ 1128824 h 2289409"/>
              <a:gd name="connsiteX3" fmla="*/ 1916721 w 12209583"/>
              <a:gd name="connsiteY3" fmla="*/ 1160586 h 2289409"/>
              <a:gd name="connsiteX4" fmla="*/ 0 w 12209583"/>
              <a:gd name="connsiteY4" fmla="*/ 2289409 h 2289409"/>
              <a:gd name="connsiteX5" fmla="*/ 17583 w 12209583"/>
              <a:gd name="connsiteY5" fmla="*/ 0 h 228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9583" h="2289409">
                <a:moveTo>
                  <a:pt x="17583" y="0"/>
                </a:moveTo>
                <a:lnTo>
                  <a:pt x="12209583" y="0"/>
                </a:lnTo>
                <a:lnTo>
                  <a:pt x="12209583" y="1128824"/>
                </a:lnTo>
                <a:lnTo>
                  <a:pt x="1916721" y="1160586"/>
                </a:lnTo>
                <a:cubicBezTo>
                  <a:pt x="300891" y="1125417"/>
                  <a:pt x="38100" y="2265962"/>
                  <a:pt x="0" y="2289409"/>
                </a:cubicBezTo>
                <a:lnTo>
                  <a:pt x="1758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10" name="Content Placeholder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24" y="119082"/>
            <a:ext cx="2776952" cy="94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63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259911"/>
            <a:ext cx="10515600" cy="1007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2332925"/>
            <a:ext cx="10515600" cy="3844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74C261-6179-4906-BFEC-45CCB27741F1}" type="datetimeFigureOut">
              <a:rPr lang="de-DE"/>
              <a:t>16.03.2023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E679DE2-EFC9-46D5-8C9F-16371091C849}" type="slidenum">
              <a:rPr lang="de-DE"/>
              <a:t>‹#›</a:t>
            </a:fld>
            <a:endParaRPr lang="de-D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/>
          <a:stretch/>
        </p:blipFill>
        <p:spPr bwMode="auto">
          <a:xfrm>
            <a:off x="158359" y="242625"/>
            <a:ext cx="2950602" cy="724026"/>
          </a:xfrm>
          <a:prstGeom prst="rect">
            <a:avLst/>
          </a:prstGeom>
        </p:spPr>
      </p:pic>
      <p:cxnSp>
        <p:nvCxnSpPr>
          <p:cNvPr id="8" name="Straight Connector 7"/>
          <p:cNvCxnSpPr>
            <a:cxnSpLocks/>
          </p:cNvCxnSpPr>
          <p:nvPr userDrawn="1"/>
        </p:nvCxnSpPr>
        <p:spPr bwMode="auto">
          <a:xfrm flipV="1">
            <a:off x="1750423" y="1017449"/>
            <a:ext cx="10441577" cy="1765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 userDrawn="1"/>
        </p:nvSpPr>
        <p:spPr bwMode="auto">
          <a:xfrm>
            <a:off x="0" y="1035099"/>
            <a:ext cx="1750423" cy="1053736"/>
          </a:xfrm>
          <a:custGeom>
            <a:avLst/>
            <a:gdLst>
              <a:gd name="connsiteX0" fmla="*/ 0 w 1489166"/>
              <a:gd name="connsiteY0" fmla="*/ 1123405 h 1123405"/>
              <a:gd name="connsiteX1" fmla="*/ 583474 w 1489166"/>
              <a:gd name="connsiteY1" fmla="*/ 278674 h 1123405"/>
              <a:gd name="connsiteX2" fmla="*/ 1489166 w 1489166"/>
              <a:gd name="connsiteY2" fmla="*/ 0 h 1123405"/>
              <a:gd name="connsiteX0" fmla="*/ 0 w 1637212"/>
              <a:gd name="connsiteY0" fmla="*/ 1053736 h 1053736"/>
              <a:gd name="connsiteX1" fmla="*/ 731520 w 1637212"/>
              <a:gd name="connsiteY1" fmla="*/ 278674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37212"/>
              <a:gd name="connsiteY0" fmla="*/ 1053736 h 1053736"/>
              <a:gd name="connsiteX1" fmla="*/ 714102 w 1637212"/>
              <a:gd name="connsiteY1" fmla="*/ 235132 h 1053736"/>
              <a:gd name="connsiteX2" fmla="*/ 1637212 w 1637212"/>
              <a:gd name="connsiteY2" fmla="*/ 0 h 1053736"/>
              <a:gd name="connsiteX0" fmla="*/ 0 w 1698172"/>
              <a:gd name="connsiteY0" fmla="*/ 1053736 h 1053736"/>
              <a:gd name="connsiteX1" fmla="*/ 714102 w 1698172"/>
              <a:gd name="connsiteY1" fmla="*/ 235132 h 1053736"/>
              <a:gd name="connsiteX2" fmla="*/ 1698172 w 1698172"/>
              <a:gd name="connsiteY2" fmla="*/ 0 h 1053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8172" h="1053736" extrusionOk="0">
                <a:moveTo>
                  <a:pt x="0" y="1053736"/>
                </a:moveTo>
                <a:cubicBezTo>
                  <a:pt x="167640" y="724987"/>
                  <a:pt x="431073" y="410755"/>
                  <a:pt x="714102" y="235132"/>
                </a:cubicBezTo>
                <a:cubicBezTo>
                  <a:pt x="997131" y="59509"/>
                  <a:pt x="1369423" y="10886"/>
                  <a:pt x="1698172" y="0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2" name="Rectangle 2"/>
          <p:cNvSpPr>
            <a:spLocks noChangeArrowheads="1"/>
          </p:cNvSpPr>
          <p:nvPr userDrawn="1"/>
        </p:nvSpPr>
        <p:spPr bwMode="auto">
          <a:xfrm>
            <a:off x="4175418" y="6347007"/>
            <a:ext cx="4435182" cy="4001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sz="1000" b="0" i="0" u="none" strike="noStrike" cap="none">
                <a:ln>
                  <a:noFill/>
                </a:ln>
                <a:solidFill>
                  <a:srgbClr val="316F95"/>
                </a:solidFill>
                <a:latin typeface="Calibri"/>
                <a:cs typeface="Calibri"/>
              </a:rPr>
              <a:t>This project has received funding from the European Union’s Horizon 2020 research and innovation programme under grant agreement No 821124.</a:t>
            </a:r>
            <a:endParaRPr/>
          </a:p>
        </p:txBody>
      </p:sp>
      <p:pic>
        <p:nvPicPr>
          <p:cNvPr id="13" name="Picture 1" descr="http://piknavigate.variante-b.de/wp-content/themes/piknavigate/assets/images/eu-logo.png"/>
          <p:cNvPicPr>
            <a:picLocks noChangeAspect="1" noChangeArrowheads="1"/>
          </p:cNvPicPr>
          <p:nvPr userDrawn="1"/>
        </p:nvPicPr>
        <p:blipFill>
          <a:blip r:embed="rId7"/>
          <a:stretch/>
        </p:blipFill>
        <p:spPr bwMode="auto">
          <a:xfrm>
            <a:off x="3658815" y="6401774"/>
            <a:ext cx="516603" cy="3197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rgbClr val="2D7D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30000">
              <a:srgbClr val="2E79BE"/>
            </a:gs>
            <a:gs pos="76000">
              <a:srgbClr val="316F95"/>
            </a:gs>
            <a:gs pos="100000">
              <a:schemeClr val="accent5">
                <a:lumMod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9408" y="1238772"/>
            <a:ext cx="10515600" cy="814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92941"/>
            <a:ext cx="10515600" cy="3984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79D63FC0-4276-4945-B37D-E50D39A60A3D}" type="datetimeFigureOut">
              <a:rPr lang="de-DE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E7E6E6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16.03.2023</a:t>
            </a:fld>
            <a:endParaRPr lang="de-DE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E7E6E6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E02D04A-1377-45BB-952A-F0DFED4A1B96}" type="slidenum">
              <a:rPr lang="de-DE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E7E6E6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de-DE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E7E6E6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Rectangle 14"/>
          <p:cNvSpPr/>
          <p:nvPr userDrawn="1"/>
        </p:nvSpPr>
        <p:spPr>
          <a:xfrm>
            <a:off x="-17583" y="0"/>
            <a:ext cx="12209583" cy="2289409"/>
          </a:xfrm>
          <a:custGeom>
            <a:avLst/>
            <a:gdLst>
              <a:gd name="connsiteX0" fmla="*/ 0 w 12192000"/>
              <a:gd name="connsiteY0" fmla="*/ 0 h 1111239"/>
              <a:gd name="connsiteX1" fmla="*/ 12192000 w 12192000"/>
              <a:gd name="connsiteY1" fmla="*/ 0 h 1111239"/>
              <a:gd name="connsiteX2" fmla="*/ 12192000 w 12192000"/>
              <a:gd name="connsiteY2" fmla="*/ 1111239 h 1111239"/>
              <a:gd name="connsiteX3" fmla="*/ 0 w 12192000"/>
              <a:gd name="connsiteY3" fmla="*/ 1111239 h 1111239"/>
              <a:gd name="connsiteX4" fmla="*/ 0 w 12192000"/>
              <a:gd name="connsiteY4" fmla="*/ 0 h 1111239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94165"/>
              <a:gd name="connsiteX1" fmla="*/ 12227168 w 12227168"/>
              <a:gd name="connsiteY1" fmla="*/ 0 h 1994165"/>
              <a:gd name="connsiteX2" fmla="*/ 12227168 w 12227168"/>
              <a:gd name="connsiteY2" fmla="*/ 1111239 h 1994165"/>
              <a:gd name="connsiteX3" fmla="*/ 1758460 w 12227168"/>
              <a:gd name="connsiteY3" fmla="*/ 1107831 h 1994165"/>
              <a:gd name="connsiteX4" fmla="*/ 0 w 12227168"/>
              <a:gd name="connsiteY4" fmla="*/ 1955301 h 1994165"/>
              <a:gd name="connsiteX5" fmla="*/ 35168 w 12227168"/>
              <a:gd name="connsiteY5" fmla="*/ 0 h 1994165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11239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1972886"/>
              <a:gd name="connsiteX1" fmla="*/ 12209583 w 12209583"/>
              <a:gd name="connsiteY1" fmla="*/ 0 h 1972886"/>
              <a:gd name="connsiteX2" fmla="*/ 12209583 w 12209583"/>
              <a:gd name="connsiteY2" fmla="*/ 1128824 h 1972886"/>
              <a:gd name="connsiteX3" fmla="*/ 1740875 w 12209583"/>
              <a:gd name="connsiteY3" fmla="*/ 1213339 h 1972886"/>
              <a:gd name="connsiteX4" fmla="*/ 0 w 12209583"/>
              <a:gd name="connsiteY4" fmla="*/ 1972886 h 1972886"/>
              <a:gd name="connsiteX5" fmla="*/ 17583 w 12209583"/>
              <a:gd name="connsiteY5" fmla="*/ 0 h 1972886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740875 w 12209583"/>
              <a:gd name="connsiteY3" fmla="*/ 1213339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828798 w 12209583"/>
              <a:gd name="connsiteY3" fmla="*/ 1195755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2289409"/>
              <a:gd name="connsiteX1" fmla="*/ 12209583 w 12209583"/>
              <a:gd name="connsiteY1" fmla="*/ 0 h 2289409"/>
              <a:gd name="connsiteX2" fmla="*/ 12209583 w 12209583"/>
              <a:gd name="connsiteY2" fmla="*/ 1128824 h 2289409"/>
              <a:gd name="connsiteX3" fmla="*/ 1916721 w 12209583"/>
              <a:gd name="connsiteY3" fmla="*/ 1160586 h 2289409"/>
              <a:gd name="connsiteX4" fmla="*/ 0 w 12209583"/>
              <a:gd name="connsiteY4" fmla="*/ 2289409 h 2289409"/>
              <a:gd name="connsiteX5" fmla="*/ 17583 w 12209583"/>
              <a:gd name="connsiteY5" fmla="*/ 0 h 228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9583" h="2289409">
                <a:moveTo>
                  <a:pt x="17583" y="0"/>
                </a:moveTo>
                <a:lnTo>
                  <a:pt x="12209583" y="0"/>
                </a:lnTo>
                <a:lnTo>
                  <a:pt x="12209583" y="1128824"/>
                </a:lnTo>
                <a:lnTo>
                  <a:pt x="1916721" y="1160586"/>
                </a:lnTo>
                <a:cubicBezTo>
                  <a:pt x="300891" y="1125417"/>
                  <a:pt x="38100" y="2265962"/>
                  <a:pt x="0" y="2289409"/>
                </a:cubicBezTo>
                <a:lnTo>
                  <a:pt x="1758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1" descr="http://piknavigate.variante-b.de/wp-content/themes/piknavigate/assets/images/eu-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209" y="6401775"/>
            <a:ext cx="516603" cy="3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4180812" y="6350727"/>
            <a:ext cx="44297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received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funding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European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Union’s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Horizon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2020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innovation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grant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agreement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DE" altLang="de-DE" sz="1000" dirty="0" err="1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de-DE" altLang="de-DE" sz="10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821124.</a:t>
            </a:r>
          </a:p>
        </p:txBody>
      </p:sp>
      <p:pic>
        <p:nvPicPr>
          <p:cNvPr id="12" name="Content Placeholder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37" y="127047"/>
            <a:ext cx="2681701" cy="90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1392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07/s10584-019-02637-w" TargetMode="Externa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doi.org/10.1007/s10584-019-02637-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doi.org/10.1007/s10584-019-02637-w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511" y="2255984"/>
            <a:ext cx="9144000" cy="16414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Influence of climate change impacts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and mitigation costs </a:t>
            </a:r>
            <a:br>
              <a:rPr lang="en-US" sz="4800" b="1" dirty="0">
                <a:solidFill>
                  <a:schemeClr val="tx1"/>
                </a:solidFill>
              </a:rPr>
            </a:br>
            <a:r>
              <a:rPr lang="en-US" sz="4800" b="1" dirty="0">
                <a:solidFill>
                  <a:schemeClr val="tx1"/>
                </a:solidFill>
              </a:rPr>
              <a:t>on inequality between countries</a:t>
            </a:r>
            <a:endParaRPr lang="de-DE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5208" y="4776306"/>
            <a:ext cx="9144000" cy="754025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/>
              <a:t>Taconet</a:t>
            </a:r>
            <a:r>
              <a:rPr lang="en-US" sz="1800" dirty="0"/>
              <a:t>, </a:t>
            </a:r>
            <a:r>
              <a:rPr lang="en-US" sz="1800" dirty="0" err="1"/>
              <a:t>Méjean</a:t>
            </a:r>
            <a:r>
              <a:rPr lang="en-US" sz="1800" dirty="0"/>
              <a:t> and </a:t>
            </a:r>
            <a:r>
              <a:rPr lang="en-US" sz="1800" dirty="0" err="1"/>
              <a:t>Guivarch</a:t>
            </a:r>
            <a:r>
              <a:rPr lang="en-US" sz="1800" dirty="0"/>
              <a:t> </a:t>
            </a:r>
          </a:p>
          <a:p>
            <a:pPr algn="ctr"/>
            <a:r>
              <a:rPr lang="en-US" sz="1800" dirty="0"/>
              <a:t>2020 Climatic Change 160, 15–34</a:t>
            </a:r>
          </a:p>
          <a:p>
            <a:pPr algn="ctr"/>
            <a:r>
              <a:rPr lang="en-US" sz="1800" dirty="0"/>
              <a:t>https://doi.org/10.1007/s10584-019-02637-w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-17583" y="0"/>
            <a:ext cx="12209583" cy="2289409"/>
          </a:xfrm>
          <a:custGeom>
            <a:avLst/>
            <a:gdLst>
              <a:gd name="connsiteX0" fmla="*/ 0 w 12192000"/>
              <a:gd name="connsiteY0" fmla="*/ 0 h 1111239"/>
              <a:gd name="connsiteX1" fmla="*/ 12192000 w 12192000"/>
              <a:gd name="connsiteY1" fmla="*/ 0 h 1111239"/>
              <a:gd name="connsiteX2" fmla="*/ 12192000 w 12192000"/>
              <a:gd name="connsiteY2" fmla="*/ 1111239 h 1111239"/>
              <a:gd name="connsiteX3" fmla="*/ 0 w 12192000"/>
              <a:gd name="connsiteY3" fmla="*/ 1111239 h 1111239"/>
              <a:gd name="connsiteX4" fmla="*/ 0 w 12192000"/>
              <a:gd name="connsiteY4" fmla="*/ 0 h 1111239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17584 w 12209584"/>
              <a:gd name="connsiteY0" fmla="*/ 0 h 1902547"/>
              <a:gd name="connsiteX1" fmla="*/ 12209584 w 12209584"/>
              <a:gd name="connsiteY1" fmla="*/ 0 h 1902547"/>
              <a:gd name="connsiteX2" fmla="*/ 12209584 w 12209584"/>
              <a:gd name="connsiteY2" fmla="*/ 1111239 h 1902547"/>
              <a:gd name="connsiteX3" fmla="*/ 0 w 12209584"/>
              <a:gd name="connsiteY3" fmla="*/ 1902547 h 1902547"/>
              <a:gd name="connsiteX4" fmla="*/ 17584 w 12209584"/>
              <a:gd name="connsiteY4" fmla="*/ 0 h 1902547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55301"/>
              <a:gd name="connsiteX1" fmla="*/ 12227168 w 12227168"/>
              <a:gd name="connsiteY1" fmla="*/ 0 h 1955301"/>
              <a:gd name="connsiteX2" fmla="*/ 12227168 w 12227168"/>
              <a:gd name="connsiteY2" fmla="*/ 1111239 h 1955301"/>
              <a:gd name="connsiteX3" fmla="*/ 0 w 12227168"/>
              <a:gd name="connsiteY3" fmla="*/ 1955301 h 1955301"/>
              <a:gd name="connsiteX4" fmla="*/ 35168 w 12227168"/>
              <a:gd name="connsiteY4" fmla="*/ 0 h 1955301"/>
              <a:gd name="connsiteX0" fmla="*/ 35168 w 12227168"/>
              <a:gd name="connsiteY0" fmla="*/ 0 h 1994165"/>
              <a:gd name="connsiteX1" fmla="*/ 12227168 w 12227168"/>
              <a:gd name="connsiteY1" fmla="*/ 0 h 1994165"/>
              <a:gd name="connsiteX2" fmla="*/ 12227168 w 12227168"/>
              <a:gd name="connsiteY2" fmla="*/ 1111239 h 1994165"/>
              <a:gd name="connsiteX3" fmla="*/ 1758460 w 12227168"/>
              <a:gd name="connsiteY3" fmla="*/ 1107831 h 1994165"/>
              <a:gd name="connsiteX4" fmla="*/ 0 w 12227168"/>
              <a:gd name="connsiteY4" fmla="*/ 1955301 h 1994165"/>
              <a:gd name="connsiteX5" fmla="*/ 35168 w 12227168"/>
              <a:gd name="connsiteY5" fmla="*/ 0 h 1994165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11239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35168 w 12227168"/>
              <a:gd name="connsiteY0" fmla="*/ 0 h 1998193"/>
              <a:gd name="connsiteX1" fmla="*/ 12227168 w 12227168"/>
              <a:gd name="connsiteY1" fmla="*/ 0 h 1998193"/>
              <a:gd name="connsiteX2" fmla="*/ 12227168 w 12227168"/>
              <a:gd name="connsiteY2" fmla="*/ 1128824 h 1998193"/>
              <a:gd name="connsiteX3" fmla="*/ 1758460 w 12227168"/>
              <a:gd name="connsiteY3" fmla="*/ 1213339 h 1998193"/>
              <a:gd name="connsiteX4" fmla="*/ 0 w 12227168"/>
              <a:gd name="connsiteY4" fmla="*/ 1955301 h 1998193"/>
              <a:gd name="connsiteX5" fmla="*/ 35168 w 12227168"/>
              <a:gd name="connsiteY5" fmla="*/ 0 h 1998193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2015050"/>
              <a:gd name="connsiteX1" fmla="*/ 12209583 w 12209583"/>
              <a:gd name="connsiteY1" fmla="*/ 0 h 2015050"/>
              <a:gd name="connsiteX2" fmla="*/ 12209583 w 12209583"/>
              <a:gd name="connsiteY2" fmla="*/ 1128824 h 2015050"/>
              <a:gd name="connsiteX3" fmla="*/ 1740875 w 12209583"/>
              <a:gd name="connsiteY3" fmla="*/ 1213339 h 2015050"/>
              <a:gd name="connsiteX4" fmla="*/ 0 w 12209583"/>
              <a:gd name="connsiteY4" fmla="*/ 1972886 h 2015050"/>
              <a:gd name="connsiteX5" fmla="*/ 17583 w 12209583"/>
              <a:gd name="connsiteY5" fmla="*/ 0 h 2015050"/>
              <a:gd name="connsiteX0" fmla="*/ 17583 w 12209583"/>
              <a:gd name="connsiteY0" fmla="*/ 0 h 1972886"/>
              <a:gd name="connsiteX1" fmla="*/ 12209583 w 12209583"/>
              <a:gd name="connsiteY1" fmla="*/ 0 h 1972886"/>
              <a:gd name="connsiteX2" fmla="*/ 12209583 w 12209583"/>
              <a:gd name="connsiteY2" fmla="*/ 1128824 h 1972886"/>
              <a:gd name="connsiteX3" fmla="*/ 1740875 w 12209583"/>
              <a:gd name="connsiteY3" fmla="*/ 1213339 h 1972886"/>
              <a:gd name="connsiteX4" fmla="*/ 0 w 12209583"/>
              <a:gd name="connsiteY4" fmla="*/ 1972886 h 1972886"/>
              <a:gd name="connsiteX5" fmla="*/ 17583 w 12209583"/>
              <a:gd name="connsiteY5" fmla="*/ 0 h 1972886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740875 w 12209583"/>
              <a:gd name="connsiteY3" fmla="*/ 1213339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828798 w 12209583"/>
              <a:gd name="connsiteY3" fmla="*/ 1195755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1990470"/>
              <a:gd name="connsiteX1" fmla="*/ 12209583 w 12209583"/>
              <a:gd name="connsiteY1" fmla="*/ 0 h 1990470"/>
              <a:gd name="connsiteX2" fmla="*/ 12209583 w 12209583"/>
              <a:gd name="connsiteY2" fmla="*/ 1128824 h 1990470"/>
              <a:gd name="connsiteX3" fmla="*/ 1916721 w 12209583"/>
              <a:gd name="connsiteY3" fmla="*/ 1160586 h 1990470"/>
              <a:gd name="connsiteX4" fmla="*/ 0 w 12209583"/>
              <a:gd name="connsiteY4" fmla="*/ 1990470 h 1990470"/>
              <a:gd name="connsiteX5" fmla="*/ 17583 w 12209583"/>
              <a:gd name="connsiteY5" fmla="*/ 0 h 1990470"/>
              <a:gd name="connsiteX0" fmla="*/ 17583 w 12209583"/>
              <a:gd name="connsiteY0" fmla="*/ 0 h 2289409"/>
              <a:gd name="connsiteX1" fmla="*/ 12209583 w 12209583"/>
              <a:gd name="connsiteY1" fmla="*/ 0 h 2289409"/>
              <a:gd name="connsiteX2" fmla="*/ 12209583 w 12209583"/>
              <a:gd name="connsiteY2" fmla="*/ 1128824 h 2289409"/>
              <a:gd name="connsiteX3" fmla="*/ 1916721 w 12209583"/>
              <a:gd name="connsiteY3" fmla="*/ 1160586 h 2289409"/>
              <a:gd name="connsiteX4" fmla="*/ 0 w 12209583"/>
              <a:gd name="connsiteY4" fmla="*/ 2289409 h 2289409"/>
              <a:gd name="connsiteX5" fmla="*/ 17583 w 12209583"/>
              <a:gd name="connsiteY5" fmla="*/ 0 h 228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209583" h="2289409">
                <a:moveTo>
                  <a:pt x="17583" y="0"/>
                </a:moveTo>
                <a:lnTo>
                  <a:pt x="12209583" y="0"/>
                </a:lnTo>
                <a:lnTo>
                  <a:pt x="12209583" y="1128824"/>
                </a:lnTo>
                <a:lnTo>
                  <a:pt x="1916721" y="1160586"/>
                </a:lnTo>
                <a:cubicBezTo>
                  <a:pt x="300891" y="1125417"/>
                  <a:pt x="38100" y="2265962"/>
                  <a:pt x="0" y="2289409"/>
                </a:cubicBezTo>
                <a:lnTo>
                  <a:pt x="17583" y="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24" y="119082"/>
            <a:ext cx="2776952" cy="94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08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</a:pPr>
            <a:r>
              <a:rPr lang="fr-FR" altLang="fr-FR" dirty="0"/>
              <a:t>How </a:t>
            </a:r>
            <a:r>
              <a:rPr lang="fr-FR" altLang="fr-FR" dirty="0" err="1"/>
              <a:t>will</a:t>
            </a:r>
            <a:r>
              <a:rPr lang="fr-FR" altLang="fr-FR" dirty="0"/>
              <a:t> </a:t>
            </a:r>
            <a:r>
              <a:rPr lang="fr-FR" altLang="fr-FR" dirty="0" err="1"/>
              <a:t>climate</a:t>
            </a:r>
            <a:r>
              <a:rPr lang="fr-FR" altLang="fr-FR" dirty="0"/>
              <a:t> change affect future </a:t>
            </a:r>
            <a:r>
              <a:rPr lang="fr-FR" altLang="fr-FR" dirty="0" err="1"/>
              <a:t>inequality</a:t>
            </a:r>
            <a:r>
              <a:rPr lang="fr-FR" altLang="fr-FR" dirty="0"/>
              <a:t> </a:t>
            </a:r>
            <a:r>
              <a:rPr lang="fr-FR" altLang="fr-FR" dirty="0" err="1"/>
              <a:t>between</a:t>
            </a:r>
            <a:r>
              <a:rPr lang="fr-FR" altLang="fr-FR" dirty="0"/>
              <a:t> countries?</a:t>
            </a:r>
          </a:p>
          <a:p>
            <a:pPr>
              <a:spcBef>
                <a:spcPts val="500"/>
              </a:spcBef>
            </a:pPr>
            <a:r>
              <a:rPr lang="fr-FR" altLang="fr-FR" dirty="0" err="1"/>
              <a:t>Lower</a:t>
            </a:r>
            <a:r>
              <a:rPr lang="fr-FR" altLang="fr-FR" dirty="0"/>
              <a:t> </a:t>
            </a:r>
            <a:r>
              <a:rPr lang="fr-FR" altLang="fr-FR" dirty="0" err="1"/>
              <a:t>inequality</a:t>
            </a:r>
            <a:r>
              <a:rPr lang="fr-FR" altLang="fr-FR" dirty="0"/>
              <a:t> in </a:t>
            </a:r>
            <a:r>
              <a:rPr lang="fr-FR" altLang="fr-FR" dirty="0" err="1"/>
              <a:t>low-emission</a:t>
            </a:r>
            <a:r>
              <a:rPr lang="fr-FR" altLang="fr-FR" dirty="0"/>
              <a:t> scenarios?</a:t>
            </a:r>
          </a:p>
          <a:p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5400" b="1" dirty="0">
                <a:solidFill>
                  <a:srgbClr val="568EA0"/>
                </a:solidFill>
              </a:rPr>
              <a:t>R</a:t>
            </a:r>
            <a:r>
              <a:rPr lang="fr-FR" altLang="fr-FR" b="1" dirty="0">
                <a:solidFill>
                  <a:srgbClr val="568EA0"/>
                </a:solidFill>
              </a:rPr>
              <a:t>ESEARCH QUESTIONS</a:t>
            </a:r>
            <a:endParaRPr lang="fr-FR" dirty="0">
              <a:solidFill>
                <a:srgbClr val="568EA0"/>
              </a:solidFill>
            </a:endParaRPr>
          </a:p>
        </p:txBody>
      </p:sp>
      <p:cxnSp>
        <p:nvCxnSpPr>
          <p:cNvPr id="9" name="Connecteur droit 8"/>
          <p:cNvCxnSpPr>
            <a:cxnSpLocks/>
          </p:cNvCxnSpPr>
          <p:nvPr/>
        </p:nvCxnSpPr>
        <p:spPr>
          <a:xfrm>
            <a:off x="767408" y="2490788"/>
            <a:ext cx="0" cy="609600"/>
          </a:xfrm>
          <a:prstGeom prst="line">
            <a:avLst/>
          </a:prstGeom>
          <a:ln w="38100"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phiqu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42" y="1566173"/>
            <a:ext cx="39687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943872" y="3560862"/>
            <a:ext cx="662473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much convergence between countries will continue and how fast (demographic, socio-economic, education, institutions, technical progress assumptions)?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large will the impacts of climate change be, and how unevenly distributed between countries?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large will the costs of climate change mitigation be, and how unevenly distributed across countries?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 rotWithShape="1">
          <a:blip r:embed="rId3"/>
          <a:srcRect b="27320"/>
          <a:stretch/>
        </p:blipFill>
        <p:spPr>
          <a:xfrm>
            <a:off x="191344" y="3429000"/>
            <a:ext cx="2609758" cy="189676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4"/>
          <a:srcRect b="18681"/>
          <a:stretch/>
        </p:blipFill>
        <p:spPr>
          <a:xfrm>
            <a:off x="2325534" y="4038891"/>
            <a:ext cx="2294910" cy="186621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89D4E17-B50A-417C-B162-1E9E901779ED}"/>
              </a:ext>
            </a:extLst>
          </p:cNvPr>
          <p:cNvSpPr/>
          <p:nvPr/>
        </p:nvSpPr>
        <p:spPr bwMode="auto">
          <a:xfrm>
            <a:off x="3792960" y="206469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fr-FR" altLang="fr-FR" b="1" dirty="0" err="1"/>
              <a:t>Taconet</a:t>
            </a:r>
            <a:r>
              <a:rPr lang="fr-FR" altLang="fr-FR" dirty="0"/>
              <a:t>, Méjean and Guivarch. 2020. Influence of </a:t>
            </a:r>
            <a:r>
              <a:rPr lang="fr-FR" altLang="fr-FR" dirty="0" err="1"/>
              <a:t>climate</a:t>
            </a:r>
            <a:r>
              <a:rPr lang="fr-FR" altLang="fr-FR" dirty="0"/>
              <a:t> change impacts and mitigation </a:t>
            </a:r>
            <a:r>
              <a:rPr lang="fr-FR" altLang="fr-FR" dirty="0" err="1"/>
              <a:t>costs</a:t>
            </a:r>
            <a:r>
              <a:rPr lang="fr-FR" altLang="fr-FR" dirty="0"/>
              <a:t> on </a:t>
            </a:r>
            <a:r>
              <a:rPr lang="fr-FR" altLang="fr-FR" dirty="0" err="1"/>
              <a:t>inequality</a:t>
            </a:r>
            <a:r>
              <a:rPr lang="fr-FR" altLang="fr-FR" dirty="0"/>
              <a:t> </a:t>
            </a:r>
            <a:r>
              <a:rPr lang="fr-FR" altLang="fr-FR" dirty="0" err="1"/>
              <a:t>between</a:t>
            </a:r>
            <a:r>
              <a:rPr lang="fr-FR" altLang="fr-FR" dirty="0"/>
              <a:t> countries. </a:t>
            </a:r>
            <a:r>
              <a:rPr lang="fr-FR" altLang="fr-FR" i="1" dirty="0" err="1"/>
              <a:t>Climatic</a:t>
            </a:r>
            <a:r>
              <a:rPr lang="fr-FR" altLang="fr-FR" i="1" dirty="0"/>
              <a:t> Change </a:t>
            </a:r>
            <a:r>
              <a:rPr lang="fr-FR" altLang="fr-FR" dirty="0"/>
              <a:t>160, 15–34.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D785AD-81C9-4C0D-A261-6A9D7A4022EB}"/>
              </a:ext>
            </a:extLst>
          </p:cNvPr>
          <p:cNvSpPr/>
          <p:nvPr/>
        </p:nvSpPr>
        <p:spPr bwMode="auto">
          <a:xfrm>
            <a:off x="9025288" y="779356"/>
            <a:ext cx="32880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333333"/>
                </a:solidFill>
                <a:latin typeface="-apple-system"/>
                <a:hlinkClick r:id="rId5"/>
              </a:rPr>
              <a:t>https://doi.org/10.1007/s10584-019-02637-w</a:t>
            </a:r>
            <a:r>
              <a:rPr lang="fr-FR" sz="1200" dirty="0">
                <a:solidFill>
                  <a:srgbClr val="333333"/>
                </a:solidFill>
                <a:latin typeface="-apple-system"/>
              </a:rPr>
              <a:t>  </a:t>
            </a:r>
            <a:endParaRPr lang="fr-FR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92960" y="206469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fr-FR" altLang="fr-FR" b="1" dirty="0" err="1"/>
              <a:t>Taconet</a:t>
            </a:r>
            <a:r>
              <a:rPr lang="fr-FR" altLang="fr-FR" dirty="0"/>
              <a:t>, Méjean and Guivarch. 2020. Influence of </a:t>
            </a:r>
            <a:r>
              <a:rPr lang="fr-FR" altLang="fr-FR" dirty="0" err="1"/>
              <a:t>climate</a:t>
            </a:r>
            <a:r>
              <a:rPr lang="fr-FR" altLang="fr-FR" dirty="0"/>
              <a:t> change impacts and mitigation </a:t>
            </a:r>
            <a:r>
              <a:rPr lang="fr-FR" altLang="fr-FR" dirty="0" err="1"/>
              <a:t>costs</a:t>
            </a:r>
            <a:r>
              <a:rPr lang="fr-FR" altLang="fr-FR" dirty="0"/>
              <a:t> on </a:t>
            </a:r>
            <a:r>
              <a:rPr lang="fr-FR" altLang="fr-FR" dirty="0" err="1"/>
              <a:t>inequality</a:t>
            </a:r>
            <a:r>
              <a:rPr lang="fr-FR" altLang="fr-FR" dirty="0"/>
              <a:t> </a:t>
            </a:r>
            <a:r>
              <a:rPr lang="fr-FR" altLang="fr-FR" dirty="0" err="1"/>
              <a:t>between</a:t>
            </a:r>
            <a:r>
              <a:rPr lang="fr-FR" altLang="fr-FR" dirty="0"/>
              <a:t> countries. </a:t>
            </a:r>
            <a:r>
              <a:rPr lang="fr-FR" altLang="fr-FR" i="1" dirty="0" err="1"/>
              <a:t>Climatic</a:t>
            </a:r>
            <a:r>
              <a:rPr lang="fr-FR" altLang="fr-FR" i="1" dirty="0"/>
              <a:t> Change </a:t>
            </a:r>
            <a:r>
              <a:rPr lang="fr-FR" altLang="fr-FR" dirty="0"/>
              <a:t>160, 15–34.</a:t>
            </a:r>
          </a:p>
        </p:txBody>
      </p:sp>
      <p:sp>
        <p:nvSpPr>
          <p:cNvPr id="3" name="Rectangle 2"/>
          <p:cNvSpPr/>
          <p:nvPr/>
        </p:nvSpPr>
        <p:spPr>
          <a:xfrm>
            <a:off x="9025288" y="779356"/>
            <a:ext cx="32880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333333"/>
                </a:solidFill>
                <a:latin typeface="-apple-system"/>
                <a:hlinkClick r:id="rId2"/>
              </a:rPr>
              <a:t>https://doi.org/10.1007/s10584-019-02637-w</a:t>
            </a:r>
            <a:r>
              <a:rPr lang="fr-FR" sz="1200" dirty="0">
                <a:solidFill>
                  <a:srgbClr val="333333"/>
                </a:solidFill>
                <a:latin typeface="-apple-system"/>
              </a:rPr>
              <a:t>  </a:t>
            </a:r>
            <a:endParaRPr lang="fr-FR" sz="12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38200" y="2332925"/>
            <a:ext cx="2665512" cy="3844038"/>
          </a:xfrm>
        </p:spPr>
        <p:txBody>
          <a:bodyPr/>
          <a:lstStyle/>
          <a:p>
            <a:r>
              <a:rPr lang="en-US" sz="2000" dirty="0"/>
              <a:t>3408 scenarios, projections of GDP and GDP per capita for 161 countries, up to 2100.</a:t>
            </a:r>
          </a:p>
          <a:p>
            <a:r>
              <a:rPr lang="en-US" sz="2000" dirty="0"/>
              <a:t>Gini coefficient of inequality between countries (population-weighted international inequality).</a:t>
            </a:r>
          </a:p>
          <a:p>
            <a:endParaRPr lang="fr-FR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5400" b="1" dirty="0">
                <a:solidFill>
                  <a:srgbClr val="568EA0"/>
                </a:solidFill>
              </a:rPr>
              <a:t>M</a:t>
            </a:r>
            <a:r>
              <a:rPr lang="fr-FR" altLang="fr-FR" b="1" dirty="0">
                <a:solidFill>
                  <a:srgbClr val="568EA0"/>
                </a:solidFill>
              </a:rPr>
              <a:t>ETHODS</a:t>
            </a:r>
            <a:endParaRPr lang="fr-FR" dirty="0">
              <a:solidFill>
                <a:srgbClr val="568EA0"/>
              </a:solidFill>
            </a:endParaRPr>
          </a:p>
        </p:txBody>
      </p:sp>
      <p:pic>
        <p:nvPicPr>
          <p:cNvPr id="13" name="Graphiqu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" y="1566173"/>
            <a:ext cx="39528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Connecteur droit 16"/>
          <p:cNvCxnSpPr>
            <a:cxnSpLocks/>
          </p:cNvCxnSpPr>
          <p:nvPr/>
        </p:nvCxnSpPr>
        <p:spPr bwMode="auto">
          <a:xfrm>
            <a:off x="767408" y="2418780"/>
            <a:ext cx="0" cy="3026444"/>
          </a:xfrm>
          <a:prstGeom prst="line">
            <a:avLst/>
          </a:prstGeom>
          <a:ln w="38100"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9000" y="1180229"/>
            <a:ext cx="7741616" cy="5186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16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92960" y="206469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fr-FR" altLang="fr-FR" b="1" dirty="0" err="1"/>
              <a:t>Taconet</a:t>
            </a:r>
            <a:r>
              <a:rPr lang="fr-FR" altLang="fr-FR" dirty="0"/>
              <a:t>, Méjean and Guivarch. 2020. Influence of </a:t>
            </a:r>
            <a:r>
              <a:rPr lang="fr-FR" altLang="fr-FR" dirty="0" err="1"/>
              <a:t>climate</a:t>
            </a:r>
            <a:r>
              <a:rPr lang="fr-FR" altLang="fr-FR" dirty="0"/>
              <a:t> change impacts and mitigation </a:t>
            </a:r>
            <a:r>
              <a:rPr lang="fr-FR" altLang="fr-FR" dirty="0" err="1"/>
              <a:t>costs</a:t>
            </a:r>
            <a:r>
              <a:rPr lang="fr-FR" altLang="fr-FR" dirty="0"/>
              <a:t> on </a:t>
            </a:r>
            <a:r>
              <a:rPr lang="fr-FR" altLang="fr-FR" dirty="0" err="1"/>
              <a:t>inequality</a:t>
            </a:r>
            <a:r>
              <a:rPr lang="fr-FR" altLang="fr-FR" dirty="0"/>
              <a:t> </a:t>
            </a:r>
            <a:r>
              <a:rPr lang="fr-FR" altLang="fr-FR" dirty="0" err="1"/>
              <a:t>between</a:t>
            </a:r>
            <a:r>
              <a:rPr lang="fr-FR" altLang="fr-FR" dirty="0"/>
              <a:t> countries. </a:t>
            </a:r>
            <a:r>
              <a:rPr lang="fr-FR" altLang="fr-FR" i="1" dirty="0" err="1"/>
              <a:t>Climatic</a:t>
            </a:r>
            <a:r>
              <a:rPr lang="fr-FR" altLang="fr-FR" i="1" dirty="0"/>
              <a:t> Change </a:t>
            </a:r>
            <a:r>
              <a:rPr lang="fr-FR" altLang="fr-FR" dirty="0"/>
              <a:t>160, 15–34.</a:t>
            </a:r>
          </a:p>
        </p:txBody>
      </p:sp>
      <p:sp>
        <p:nvSpPr>
          <p:cNvPr id="3" name="Rectangle 2"/>
          <p:cNvSpPr/>
          <p:nvPr/>
        </p:nvSpPr>
        <p:spPr>
          <a:xfrm>
            <a:off x="9025288" y="779356"/>
            <a:ext cx="32880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333333"/>
                </a:solidFill>
                <a:latin typeface="-apple-system"/>
                <a:hlinkClick r:id="rId2"/>
              </a:rPr>
              <a:t>https://doi.org/10.1007/s10584-019-02637-w</a:t>
            </a:r>
            <a:r>
              <a:rPr lang="fr-FR" sz="1200" dirty="0">
                <a:solidFill>
                  <a:srgbClr val="333333"/>
                </a:solidFill>
                <a:latin typeface="-apple-system"/>
              </a:rPr>
              <a:t>  </a:t>
            </a:r>
            <a:endParaRPr lang="fr-FR" sz="1200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838200" y="2332925"/>
            <a:ext cx="4080988" cy="3400331"/>
          </a:xfrm>
        </p:spPr>
        <p:txBody>
          <a:bodyPr>
            <a:noAutofit/>
          </a:bodyPr>
          <a:lstStyle/>
          <a:p>
            <a:r>
              <a:rPr lang="en-US" sz="1600" dirty="0"/>
              <a:t>Impacts of climate change will slow the expected convergence between richest and poorest countries in the 21st century. </a:t>
            </a:r>
            <a:endParaRPr lang="fr-FR" sz="1600" dirty="0"/>
          </a:p>
          <a:p>
            <a:r>
              <a:rPr lang="en-US" sz="1600" dirty="0"/>
              <a:t>Under the highest damage estimates suggest warming would reverse gains in declining inequality over the past few decades. </a:t>
            </a:r>
            <a:endParaRPr lang="fr-FR" sz="1600" dirty="0"/>
          </a:p>
          <a:p>
            <a:r>
              <a:rPr lang="en-GB" sz="1600" dirty="0"/>
              <a:t>Emission pathways compatible with the 2°C target from the Paris Agreement would limit the increase in inequality, and display the lowest inequality levels. </a:t>
            </a:r>
            <a:endParaRPr lang="fr-FR" sz="1600" dirty="0"/>
          </a:p>
          <a:p>
            <a:r>
              <a:rPr lang="en-US" sz="1600" dirty="0"/>
              <a:t>Climate change mitigation is key to limiting future inequality, provided that mitigation costs do not fall too heavily on the poorest countries.</a:t>
            </a:r>
            <a:endParaRPr lang="fr-FR" sz="1600" dirty="0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5400" b="1" dirty="0">
                <a:solidFill>
                  <a:srgbClr val="568EA0"/>
                </a:solidFill>
              </a:rPr>
              <a:t>R</a:t>
            </a:r>
            <a:r>
              <a:rPr lang="fr-FR" altLang="fr-FR" b="1" dirty="0">
                <a:solidFill>
                  <a:srgbClr val="568EA0"/>
                </a:solidFill>
              </a:rPr>
              <a:t>ESULTS</a:t>
            </a:r>
            <a:endParaRPr lang="fr-FR" dirty="0">
              <a:solidFill>
                <a:srgbClr val="568EA0"/>
              </a:solidFill>
            </a:endParaRPr>
          </a:p>
        </p:txBody>
      </p:sp>
      <p:cxnSp>
        <p:nvCxnSpPr>
          <p:cNvPr id="17" name="Connecteur droit 16"/>
          <p:cNvCxnSpPr>
            <a:cxnSpLocks/>
          </p:cNvCxnSpPr>
          <p:nvPr/>
        </p:nvCxnSpPr>
        <p:spPr bwMode="auto">
          <a:xfrm>
            <a:off x="767408" y="2418780"/>
            <a:ext cx="0" cy="3602508"/>
          </a:xfrm>
          <a:prstGeom prst="line">
            <a:avLst/>
          </a:prstGeom>
          <a:ln w="38100">
            <a:solidFill>
              <a:srgbClr val="1F4E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qu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558008"/>
            <a:ext cx="430832" cy="4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Espace réservé du contenu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11610" y="1196752"/>
            <a:ext cx="6584449" cy="491639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8184232" y="4572417"/>
            <a:ext cx="39042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Evolution of the Gini index in the 21</a:t>
            </a:r>
            <a:r>
              <a:rPr lang="en-US" sz="1600" b="0" i="0" baseline="3000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century for different socioeconomic pathways, numbered SSP1-5, and under different estimates of climate change damage. 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18679"/>
      </p:ext>
    </p:extLst>
  </p:cSld>
  <p:clrMapOvr>
    <a:masterClrMapping/>
  </p:clrMapOvr>
</p:sld>
</file>

<file path=ppt/theme/theme1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pt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365</Words>
  <Application>Microsoft Office PowerPoint</Application>
  <DocSecurity>0</DocSecurity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-apple-system</vt:lpstr>
      <vt:lpstr>Arial</vt:lpstr>
      <vt:lpstr>Calibri</vt:lpstr>
      <vt:lpstr>Calibri Light</vt:lpstr>
      <vt:lpstr>Corbel</vt:lpstr>
      <vt:lpstr>IBM Plex Sans</vt:lpstr>
      <vt:lpstr>2_Custom Design</vt:lpstr>
      <vt:lpstr>Depth</vt:lpstr>
      <vt:lpstr>Influence of climate change impacts  and mitigation costs  on inequality between countries</vt:lpstr>
      <vt:lpstr>RESEARCH QUESTIONS</vt:lpstr>
      <vt:lpstr>METHODS</vt:lpstr>
      <vt:lpstr>RESULTS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 4 Summary and Next Steps</dc:title>
  <dc:subject/>
  <dc:creator>Johannes Emmerling</dc:creator>
  <cp:keywords/>
  <dc:description/>
  <cp:lastModifiedBy>Ramona Gulde</cp:lastModifiedBy>
  <cp:revision>13</cp:revision>
  <dcterms:created xsi:type="dcterms:W3CDTF">2022-10-11T10:15:55Z</dcterms:created>
  <dcterms:modified xsi:type="dcterms:W3CDTF">2023-03-16T13:27:09Z</dcterms:modified>
  <cp:category/>
  <dc:identifier/>
  <cp:contentStatus/>
  <dc:language/>
  <cp:version/>
</cp:coreProperties>
</file>