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2" r:id="rId2"/>
    <p:sldMasterId id="2147483706" r:id="rId3"/>
    <p:sldMasterId id="2147483711" r:id="rId4"/>
    <p:sldMasterId id="2147483716" r:id="rId5"/>
  </p:sldMasterIdLst>
  <p:notesMasterIdLst>
    <p:notesMasterId r:id="rId11"/>
  </p:notesMasterIdLst>
  <p:sldIdLst>
    <p:sldId id="292" r:id="rId6"/>
    <p:sldId id="308" r:id="rId7"/>
    <p:sldId id="317" r:id="rId8"/>
    <p:sldId id="310" r:id="rId9"/>
    <p:sldId id="31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9"/>
    <a:srgbClr val="316F95"/>
    <a:srgbClr val="A8B9DC"/>
    <a:srgbClr val="2E79BE"/>
    <a:srgbClr val="5AA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94131" autoAdjust="0"/>
  </p:normalViewPr>
  <p:slideViewPr>
    <p:cSldViewPr snapToGrid="0">
      <p:cViewPr varScale="1">
        <p:scale>
          <a:sx n="114" d="100"/>
          <a:sy n="114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EF197-3F80-447F-9A4A-BB03F4974B2C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941C3-C5C4-4A03-BD59-0AB55ECCEE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82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41C3-C5C4-4A03-BD59-0AB55ECCEE3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48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6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1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7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8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8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6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9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25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54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8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3639214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852484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IBM Plex Sans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8485" y="5635963"/>
            <a:ext cx="2743200" cy="365125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de-DE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Date</a:t>
            </a:r>
            <a:endParaRPr lang="de-DE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8742" y="563596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de-DE">
                <a:solidFill>
                  <a:prstClr val="white"/>
                </a:solidFill>
              </a:rPr>
              <a:t>Name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599" y="5635964"/>
            <a:ext cx="2743200" cy="365125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de-DE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Page number</a:t>
            </a:r>
            <a:endParaRPr lang="de-DE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Rectangle 14"/>
          <p:cNvSpPr/>
          <p:nvPr userDrawn="1"/>
        </p:nvSpPr>
        <p:spPr>
          <a:xfrm>
            <a:off x="-17583" y="0"/>
            <a:ext cx="12209583" cy="2289409"/>
          </a:xfrm>
          <a:custGeom>
            <a:avLst/>
            <a:gdLst>
              <a:gd name="connsiteX0" fmla="*/ 0 w 12192000"/>
              <a:gd name="connsiteY0" fmla="*/ 0 h 1111239"/>
              <a:gd name="connsiteX1" fmla="*/ 12192000 w 12192000"/>
              <a:gd name="connsiteY1" fmla="*/ 0 h 1111239"/>
              <a:gd name="connsiteX2" fmla="*/ 12192000 w 12192000"/>
              <a:gd name="connsiteY2" fmla="*/ 1111239 h 1111239"/>
              <a:gd name="connsiteX3" fmla="*/ 0 w 12192000"/>
              <a:gd name="connsiteY3" fmla="*/ 1111239 h 1111239"/>
              <a:gd name="connsiteX4" fmla="*/ 0 w 12192000"/>
              <a:gd name="connsiteY4" fmla="*/ 0 h 1111239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94165"/>
              <a:gd name="connsiteX1" fmla="*/ 12227168 w 12227168"/>
              <a:gd name="connsiteY1" fmla="*/ 0 h 1994165"/>
              <a:gd name="connsiteX2" fmla="*/ 12227168 w 12227168"/>
              <a:gd name="connsiteY2" fmla="*/ 1111239 h 1994165"/>
              <a:gd name="connsiteX3" fmla="*/ 1758460 w 12227168"/>
              <a:gd name="connsiteY3" fmla="*/ 1107831 h 1994165"/>
              <a:gd name="connsiteX4" fmla="*/ 0 w 12227168"/>
              <a:gd name="connsiteY4" fmla="*/ 1955301 h 1994165"/>
              <a:gd name="connsiteX5" fmla="*/ 35168 w 12227168"/>
              <a:gd name="connsiteY5" fmla="*/ 0 h 1994165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11239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1972886"/>
              <a:gd name="connsiteX1" fmla="*/ 12209583 w 12209583"/>
              <a:gd name="connsiteY1" fmla="*/ 0 h 1972886"/>
              <a:gd name="connsiteX2" fmla="*/ 12209583 w 12209583"/>
              <a:gd name="connsiteY2" fmla="*/ 1128824 h 1972886"/>
              <a:gd name="connsiteX3" fmla="*/ 1740875 w 12209583"/>
              <a:gd name="connsiteY3" fmla="*/ 1213339 h 1972886"/>
              <a:gd name="connsiteX4" fmla="*/ 0 w 12209583"/>
              <a:gd name="connsiteY4" fmla="*/ 1972886 h 1972886"/>
              <a:gd name="connsiteX5" fmla="*/ 17583 w 12209583"/>
              <a:gd name="connsiteY5" fmla="*/ 0 h 1972886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740875 w 12209583"/>
              <a:gd name="connsiteY3" fmla="*/ 1213339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828798 w 12209583"/>
              <a:gd name="connsiteY3" fmla="*/ 1195755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2289409"/>
              <a:gd name="connsiteX1" fmla="*/ 12209583 w 12209583"/>
              <a:gd name="connsiteY1" fmla="*/ 0 h 2289409"/>
              <a:gd name="connsiteX2" fmla="*/ 12209583 w 12209583"/>
              <a:gd name="connsiteY2" fmla="*/ 1128824 h 2289409"/>
              <a:gd name="connsiteX3" fmla="*/ 1916721 w 12209583"/>
              <a:gd name="connsiteY3" fmla="*/ 1160586 h 2289409"/>
              <a:gd name="connsiteX4" fmla="*/ 0 w 12209583"/>
              <a:gd name="connsiteY4" fmla="*/ 2289409 h 2289409"/>
              <a:gd name="connsiteX5" fmla="*/ 17583 w 12209583"/>
              <a:gd name="connsiteY5" fmla="*/ 0 h 22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83" h="2289409">
                <a:moveTo>
                  <a:pt x="17583" y="0"/>
                </a:moveTo>
                <a:lnTo>
                  <a:pt x="12209583" y="0"/>
                </a:lnTo>
                <a:lnTo>
                  <a:pt x="12209583" y="1128824"/>
                </a:lnTo>
                <a:lnTo>
                  <a:pt x="1916721" y="1160586"/>
                </a:lnTo>
                <a:cubicBezTo>
                  <a:pt x="300891" y="1125417"/>
                  <a:pt x="38100" y="2265962"/>
                  <a:pt x="0" y="2289409"/>
                </a:cubicBezTo>
                <a:lnTo>
                  <a:pt x="1758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" y="119082"/>
            <a:ext cx="2776952" cy="9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2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1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0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089314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European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Union’s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2020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143571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0000">
              <a:srgbClr val="2E79BE"/>
            </a:gs>
            <a:gs pos="76000">
              <a:srgbClr val="316F95"/>
            </a:gs>
            <a:gs pos="100000">
              <a:schemeClr val="accent5">
                <a:lumMod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9408" y="1238772"/>
            <a:ext cx="10515600" cy="81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92941"/>
            <a:ext cx="10515600" cy="3984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9D63FC0-4276-4945-B37D-E50D39A60A3D}" type="datetimeFigureOut">
              <a:rPr lang="de-DE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27.04.2023</a:t>
            </a:fld>
            <a:endParaRPr lang="de-DE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E02D04A-1377-45BB-952A-F0DFED4A1B96}" type="slidenum">
              <a:rPr lang="de-DE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de-DE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Rectangle 14"/>
          <p:cNvSpPr/>
          <p:nvPr userDrawn="1"/>
        </p:nvSpPr>
        <p:spPr>
          <a:xfrm>
            <a:off x="-17583" y="0"/>
            <a:ext cx="12209583" cy="2289409"/>
          </a:xfrm>
          <a:custGeom>
            <a:avLst/>
            <a:gdLst>
              <a:gd name="connsiteX0" fmla="*/ 0 w 12192000"/>
              <a:gd name="connsiteY0" fmla="*/ 0 h 1111239"/>
              <a:gd name="connsiteX1" fmla="*/ 12192000 w 12192000"/>
              <a:gd name="connsiteY1" fmla="*/ 0 h 1111239"/>
              <a:gd name="connsiteX2" fmla="*/ 12192000 w 12192000"/>
              <a:gd name="connsiteY2" fmla="*/ 1111239 h 1111239"/>
              <a:gd name="connsiteX3" fmla="*/ 0 w 12192000"/>
              <a:gd name="connsiteY3" fmla="*/ 1111239 h 1111239"/>
              <a:gd name="connsiteX4" fmla="*/ 0 w 12192000"/>
              <a:gd name="connsiteY4" fmla="*/ 0 h 1111239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94165"/>
              <a:gd name="connsiteX1" fmla="*/ 12227168 w 12227168"/>
              <a:gd name="connsiteY1" fmla="*/ 0 h 1994165"/>
              <a:gd name="connsiteX2" fmla="*/ 12227168 w 12227168"/>
              <a:gd name="connsiteY2" fmla="*/ 1111239 h 1994165"/>
              <a:gd name="connsiteX3" fmla="*/ 1758460 w 12227168"/>
              <a:gd name="connsiteY3" fmla="*/ 1107831 h 1994165"/>
              <a:gd name="connsiteX4" fmla="*/ 0 w 12227168"/>
              <a:gd name="connsiteY4" fmla="*/ 1955301 h 1994165"/>
              <a:gd name="connsiteX5" fmla="*/ 35168 w 12227168"/>
              <a:gd name="connsiteY5" fmla="*/ 0 h 1994165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11239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1972886"/>
              <a:gd name="connsiteX1" fmla="*/ 12209583 w 12209583"/>
              <a:gd name="connsiteY1" fmla="*/ 0 h 1972886"/>
              <a:gd name="connsiteX2" fmla="*/ 12209583 w 12209583"/>
              <a:gd name="connsiteY2" fmla="*/ 1128824 h 1972886"/>
              <a:gd name="connsiteX3" fmla="*/ 1740875 w 12209583"/>
              <a:gd name="connsiteY3" fmla="*/ 1213339 h 1972886"/>
              <a:gd name="connsiteX4" fmla="*/ 0 w 12209583"/>
              <a:gd name="connsiteY4" fmla="*/ 1972886 h 1972886"/>
              <a:gd name="connsiteX5" fmla="*/ 17583 w 12209583"/>
              <a:gd name="connsiteY5" fmla="*/ 0 h 1972886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740875 w 12209583"/>
              <a:gd name="connsiteY3" fmla="*/ 1213339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828798 w 12209583"/>
              <a:gd name="connsiteY3" fmla="*/ 1195755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2289409"/>
              <a:gd name="connsiteX1" fmla="*/ 12209583 w 12209583"/>
              <a:gd name="connsiteY1" fmla="*/ 0 h 2289409"/>
              <a:gd name="connsiteX2" fmla="*/ 12209583 w 12209583"/>
              <a:gd name="connsiteY2" fmla="*/ 1128824 h 2289409"/>
              <a:gd name="connsiteX3" fmla="*/ 1916721 w 12209583"/>
              <a:gd name="connsiteY3" fmla="*/ 1160586 h 2289409"/>
              <a:gd name="connsiteX4" fmla="*/ 0 w 12209583"/>
              <a:gd name="connsiteY4" fmla="*/ 2289409 h 2289409"/>
              <a:gd name="connsiteX5" fmla="*/ 17583 w 12209583"/>
              <a:gd name="connsiteY5" fmla="*/ 0 h 22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83" h="2289409">
                <a:moveTo>
                  <a:pt x="17583" y="0"/>
                </a:moveTo>
                <a:lnTo>
                  <a:pt x="12209583" y="0"/>
                </a:lnTo>
                <a:lnTo>
                  <a:pt x="12209583" y="1128824"/>
                </a:lnTo>
                <a:lnTo>
                  <a:pt x="1916721" y="1160586"/>
                </a:lnTo>
                <a:cubicBezTo>
                  <a:pt x="300891" y="1125417"/>
                  <a:pt x="38100" y="2265962"/>
                  <a:pt x="0" y="2289409"/>
                </a:cubicBezTo>
                <a:lnTo>
                  <a:pt x="1758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09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4180812" y="6350727"/>
            <a:ext cx="4429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2" name="Content Placehold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7" y="127047"/>
            <a:ext cx="2681701" cy="9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15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347007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347007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8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347007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371" y="2447860"/>
            <a:ext cx="10279673" cy="164149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Incorporating social mechanisms </a:t>
            </a:r>
            <a:br>
              <a:rPr lang="en-GB" sz="4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energy decarbonisation modelling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6539" y="4746661"/>
            <a:ext cx="8578921" cy="1122258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800" dirty="0"/>
              <a:t>B. Verrier, P. H Li, S. Pye and N. Strachan, </a:t>
            </a:r>
            <a:r>
              <a:rPr lang="en-GB" sz="2800" i="1" dirty="0"/>
              <a:t>Environmental Innovations and Societal Transitions</a:t>
            </a:r>
            <a:r>
              <a:rPr lang="en-GB" sz="2800" dirty="0"/>
              <a:t>, 2022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7583" y="0"/>
            <a:ext cx="12209583" cy="2289409"/>
          </a:xfrm>
          <a:custGeom>
            <a:avLst/>
            <a:gdLst>
              <a:gd name="connsiteX0" fmla="*/ 0 w 12192000"/>
              <a:gd name="connsiteY0" fmla="*/ 0 h 1111239"/>
              <a:gd name="connsiteX1" fmla="*/ 12192000 w 12192000"/>
              <a:gd name="connsiteY1" fmla="*/ 0 h 1111239"/>
              <a:gd name="connsiteX2" fmla="*/ 12192000 w 12192000"/>
              <a:gd name="connsiteY2" fmla="*/ 1111239 h 1111239"/>
              <a:gd name="connsiteX3" fmla="*/ 0 w 12192000"/>
              <a:gd name="connsiteY3" fmla="*/ 1111239 h 1111239"/>
              <a:gd name="connsiteX4" fmla="*/ 0 w 12192000"/>
              <a:gd name="connsiteY4" fmla="*/ 0 h 1111239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94165"/>
              <a:gd name="connsiteX1" fmla="*/ 12227168 w 12227168"/>
              <a:gd name="connsiteY1" fmla="*/ 0 h 1994165"/>
              <a:gd name="connsiteX2" fmla="*/ 12227168 w 12227168"/>
              <a:gd name="connsiteY2" fmla="*/ 1111239 h 1994165"/>
              <a:gd name="connsiteX3" fmla="*/ 1758460 w 12227168"/>
              <a:gd name="connsiteY3" fmla="*/ 1107831 h 1994165"/>
              <a:gd name="connsiteX4" fmla="*/ 0 w 12227168"/>
              <a:gd name="connsiteY4" fmla="*/ 1955301 h 1994165"/>
              <a:gd name="connsiteX5" fmla="*/ 35168 w 12227168"/>
              <a:gd name="connsiteY5" fmla="*/ 0 h 1994165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11239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1972886"/>
              <a:gd name="connsiteX1" fmla="*/ 12209583 w 12209583"/>
              <a:gd name="connsiteY1" fmla="*/ 0 h 1972886"/>
              <a:gd name="connsiteX2" fmla="*/ 12209583 w 12209583"/>
              <a:gd name="connsiteY2" fmla="*/ 1128824 h 1972886"/>
              <a:gd name="connsiteX3" fmla="*/ 1740875 w 12209583"/>
              <a:gd name="connsiteY3" fmla="*/ 1213339 h 1972886"/>
              <a:gd name="connsiteX4" fmla="*/ 0 w 12209583"/>
              <a:gd name="connsiteY4" fmla="*/ 1972886 h 1972886"/>
              <a:gd name="connsiteX5" fmla="*/ 17583 w 12209583"/>
              <a:gd name="connsiteY5" fmla="*/ 0 h 1972886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740875 w 12209583"/>
              <a:gd name="connsiteY3" fmla="*/ 1213339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828798 w 12209583"/>
              <a:gd name="connsiteY3" fmla="*/ 1195755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2289409"/>
              <a:gd name="connsiteX1" fmla="*/ 12209583 w 12209583"/>
              <a:gd name="connsiteY1" fmla="*/ 0 h 2289409"/>
              <a:gd name="connsiteX2" fmla="*/ 12209583 w 12209583"/>
              <a:gd name="connsiteY2" fmla="*/ 1128824 h 2289409"/>
              <a:gd name="connsiteX3" fmla="*/ 1916721 w 12209583"/>
              <a:gd name="connsiteY3" fmla="*/ 1160586 h 2289409"/>
              <a:gd name="connsiteX4" fmla="*/ 0 w 12209583"/>
              <a:gd name="connsiteY4" fmla="*/ 2289409 h 2289409"/>
              <a:gd name="connsiteX5" fmla="*/ 17583 w 12209583"/>
              <a:gd name="connsiteY5" fmla="*/ 0 h 22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83" h="2289409">
                <a:moveTo>
                  <a:pt x="17583" y="0"/>
                </a:moveTo>
                <a:lnTo>
                  <a:pt x="12209583" y="0"/>
                </a:lnTo>
                <a:lnTo>
                  <a:pt x="12209583" y="1128824"/>
                </a:lnTo>
                <a:lnTo>
                  <a:pt x="1916721" y="1160586"/>
                </a:lnTo>
                <a:cubicBezTo>
                  <a:pt x="300891" y="1125417"/>
                  <a:pt x="38100" y="2265962"/>
                  <a:pt x="0" y="2289409"/>
                </a:cubicBezTo>
                <a:lnTo>
                  <a:pt x="1758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" y="119082"/>
            <a:ext cx="2776952" cy="9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3BB2-60F6-49A6-B3D4-2878517B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objectives and methods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FBCE-1163-48EB-A3B7-F7474EA2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67723"/>
            <a:ext cx="10751049" cy="3844038"/>
          </a:xfrm>
        </p:spPr>
        <p:txBody>
          <a:bodyPr>
            <a:normAutofit/>
          </a:bodyPr>
          <a:lstStyle/>
          <a:p>
            <a:r>
              <a:rPr lang="en-US" dirty="0"/>
              <a:t>How to open</a:t>
            </a:r>
            <a:r>
              <a:rPr lang="en-GB" dirty="0"/>
              <a:t> the “black box” of lifestyle changes in UK energy futures, and</a:t>
            </a:r>
            <a:r>
              <a:rPr lang="en-US" altLang="en-US" dirty="0"/>
              <a:t> model social mechanisms that have the potential to impede or foster rapid transitions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</a:p>
          <a:p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 System dynamics principles (non-linearity, feedback loops) are used to incorporate quantified UK attitudes (REEEM, 2018) into a probabilistic, </a:t>
            </a:r>
            <a:r>
              <a:rPr lang="en-US" altLang="en-US" sz="2600" dirty="0" err="1"/>
              <a:t>behavioural</a:t>
            </a:r>
            <a:r>
              <a:rPr lang="en-US" altLang="en-US" sz="2600" dirty="0"/>
              <a:t> energy system model (BLUE)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B322A-1E2C-DA82-9EE8-ACF18DC7E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34" t="7778" r="1750" b="68526"/>
          <a:stretch/>
        </p:blipFill>
        <p:spPr>
          <a:xfrm>
            <a:off x="8814343" y="5095743"/>
            <a:ext cx="1849937" cy="1016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528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C96C-CCA1-C918-803D-146B2C36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05"/>
            <a:ext cx="10515600" cy="1007812"/>
          </a:xfrm>
        </p:spPr>
        <p:txBody>
          <a:bodyPr/>
          <a:lstStyle/>
          <a:p>
            <a:r>
              <a:rPr lang="en-GB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38972-D6DC-030E-F9AC-8EF28669F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517"/>
            <a:ext cx="10515600" cy="3844038"/>
          </a:xfrm>
        </p:spPr>
        <p:txBody>
          <a:bodyPr>
            <a:normAutofit/>
          </a:bodyPr>
          <a:lstStyle/>
          <a:p>
            <a:r>
              <a:rPr lang="en-US" altLang="en-US" sz="2600" dirty="0"/>
              <a:t>Steps to model socio-technical insights, with a focus on the UK residential heating sector</a:t>
            </a:r>
          </a:p>
          <a:p>
            <a:r>
              <a:rPr lang="en-US" altLang="en-US" sz="2600" dirty="0"/>
              <a:t> A 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omprehensive review of the socio-technical energy transition (STET) literature</a:t>
            </a:r>
            <a:endParaRPr lang="en-US" alt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D2A55-86C8-DFA4-CB52-D4E4038EA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4" t="8970" b="5736"/>
          <a:stretch/>
        </p:blipFill>
        <p:spPr>
          <a:xfrm>
            <a:off x="7962472" y="3527963"/>
            <a:ext cx="3962399" cy="2201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DD10E3-9F15-4435-8A3D-98407D11AAF0}"/>
              </a:ext>
            </a:extLst>
          </p:cNvPr>
          <p:cNvSpPr txBox="1"/>
          <p:nvPr/>
        </p:nvSpPr>
        <p:spPr>
          <a:xfrm>
            <a:off x="8038672" y="5729295"/>
            <a:ext cx="388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High-level model structure (adapted from the Three Perspectives framework, </a:t>
            </a:r>
            <a:r>
              <a:rPr lang="en-GB" sz="1400" i="1" dirty="0" err="1"/>
              <a:t>Cherp</a:t>
            </a:r>
            <a:r>
              <a:rPr lang="en-GB" sz="1400" i="1" dirty="0"/>
              <a:t>, 2018)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19585-F69E-1166-DFB5-C15D7346D348}"/>
              </a:ext>
            </a:extLst>
          </p:cNvPr>
          <p:cNvSpPr txBox="1"/>
          <p:nvPr/>
        </p:nvSpPr>
        <p:spPr>
          <a:xfrm>
            <a:off x="838200" y="3922966"/>
            <a:ext cx="7124272" cy="202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/>
              <a:t>Illustrative scenarios to ponder the effect of non-monetary drivers on transitions                                        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Exploration of uncertainty : climate risks perceptions, government actions, pace of social diffusion</a:t>
            </a:r>
          </a:p>
        </p:txBody>
      </p:sp>
    </p:spTree>
    <p:extLst>
      <p:ext uri="{BB962C8B-B14F-4D97-AF65-F5344CB8AC3E}">
        <p14:creationId xmlns:p14="http://schemas.microsoft.com/office/powerpoint/2010/main" val="76151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52C53D3-D8D8-F296-4CAB-1B567E4CF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856761"/>
            <a:ext cx="6746200" cy="39148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5196E-3E5E-A769-30D3-BC96A8FAB0C9}"/>
              </a:ext>
            </a:extLst>
          </p:cNvPr>
          <p:cNvSpPr txBox="1"/>
          <p:nvPr/>
        </p:nvSpPr>
        <p:spPr>
          <a:xfrm>
            <a:off x="7523856" y="1974842"/>
            <a:ext cx="4134744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The societal diffusion of environmental values and resistance to  change are core levers and barriers of technological transformations that can be channeled to fasten transitions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62BB0-E4B1-BA08-9586-F55D948D1EFA}"/>
              </a:ext>
            </a:extLst>
          </p:cNvPr>
          <p:cNvSpPr txBox="1"/>
          <p:nvPr/>
        </p:nvSpPr>
        <p:spPr>
          <a:xfrm>
            <a:off x="1095053" y="5771610"/>
            <a:ext cx="6746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Model extension: dynamic technology preferences and diffusion of “green” values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6BB3AFC-4836-B601-C0E0-9CB2ADC3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965"/>
            <a:ext cx="10515600" cy="1007812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4596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25024E8-6EB4-A539-E5C5-C729B954859D}"/>
              </a:ext>
            </a:extLst>
          </p:cNvPr>
          <p:cNvGrpSpPr/>
          <p:nvPr/>
        </p:nvGrpSpPr>
        <p:grpSpPr>
          <a:xfrm>
            <a:off x="245723" y="2966946"/>
            <a:ext cx="7489240" cy="2881047"/>
            <a:chOff x="-3424" y="3888587"/>
            <a:chExt cx="6339317" cy="2735185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8C9B4ADB-5E75-9F23-9AAE-C55E9F0D7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5279" r="14122" b="55304"/>
            <a:stretch/>
          </p:blipFill>
          <p:spPr>
            <a:xfrm>
              <a:off x="-3423" y="3888587"/>
              <a:ext cx="5444088" cy="1397960"/>
            </a:xfrm>
            <a:prstGeom prst="rect">
              <a:avLst/>
            </a:prstGeom>
          </p:spPr>
        </p:pic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6122C6B3-E04B-CBE7-827C-05D25011E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2451"/>
            <a:stretch/>
          </p:blipFill>
          <p:spPr>
            <a:xfrm>
              <a:off x="-3424" y="5360285"/>
              <a:ext cx="6339317" cy="126348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9C61BD-0C40-262B-873A-AB128610B2DC}"/>
              </a:ext>
            </a:extLst>
          </p:cNvPr>
          <p:cNvSpPr txBox="1"/>
          <p:nvPr/>
        </p:nvSpPr>
        <p:spPr>
          <a:xfrm>
            <a:off x="7417943" y="1443841"/>
            <a:ext cx="41918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2pPr lvl="1">
              <a:defRPr kumimoji="0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defRPr>
            </a:lvl2pPr>
          </a:lstStyle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Leveraging options: combined actions towards greater social motivation to act; government incentives for technology scale up; and ensuring rapid diffusion even in the more constrained segments of society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2DA9C498-E95C-5723-866E-95003E8A1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666" t="11926" b="77951"/>
          <a:stretch/>
        </p:blipFill>
        <p:spPr>
          <a:xfrm>
            <a:off x="0" y="3100512"/>
            <a:ext cx="1208314" cy="864834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20D86B28-23AF-2D55-151C-DD29BA0A8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122" b="74263"/>
          <a:stretch/>
        </p:blipFill>
        <p:spPr>
          <a:xfrm>
            <a:off x="82194" y="1318802"/>
            <a:ext cx="6750118" cy="18764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A5C29E-6AFA-09D7-3136-87ADE4FC783C}"/>
              </a:ext>
            </a:extLst>
          </p:cNvPr>
          <p:cNvSpPr txBox="1"/>
          <p:nvPr/>
        </p:nvSpPr>
        <p:spPr>
          <a:xfrm>
            <a:off x="1330126" y="5827445"/>
            <a:ext cx="6600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Scenarios results: faster vs constrained pace of social diffusion</a:t>
            </a:r>
          </a:p>
        </p:txBody>
      </p:sp>
    </p:spTree>
    <p:extLst>
      <p:ext uri="{BB962C8B-B14F-4D97-AF65-F5344CB8AC3E}">
        <p14:creationId xmlns:p14="http://schemas.microsoft.com/office/powerpoint/2010/main" val="219117651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</Words>
  <Application>Microsoft Office PowerPoint</Application>
  <PresentationFormat>Widescreen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IBM Plex Sans</vt:lpstr>
      <vt:lpstr>Times New Roman</vt:lpstr>
      <vt:lpstr>Wingdings</vt:lpstr>
      <vt:lpstr>2_Custom Design</vt:lpstr>
      <vt:lpstr>Depth</vt:lpstr>
      <vt:lpstr>3_Custom Design</vt:lpstr>
      <vt:lpstr>4_Custom Design</vt:lpstr>
      <vt:lpstr>5_Custom Design</vt:lpstr>
      <vt:lpstr>Incorporating social mechanisms  in energy decarbonisation modelling</vt:lpstr>
      <vt:lpstr>Research objectives and methods</vt:lpstr>
      <vt:lpstr>Contributions</vt:lpstr>
      <vt:lpstr>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Lorenz</dc:creator>
  <cp:lastModifiedBy>Ramona Gulde</cp:lastModifiedBy>
  <cp:revision>123</cp:revision>
  <dcterms:created xsi:type="dcterms:W3CDTF">2020-02-07T10:39:34Z</dcterms:created>
  <dcterms:modified xsi:type="dcterms:W3CDTF">2023-04-27T07:20:08Z</dcterms:modified>
</cp:coreProperties>
</file>